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9" r:id="rId2"/>
    <p:sldId id="278" r:id="rId3"/>
    <p:sldId id="289" r:id="rId4"/>
    <p:sldId id="290" r:id="rId5"/>
    <p:sldId id="262" r:id="rId6"/>
    <p:sldId id="282" r:id="rId7"/>
    <p:sldId id="283" r:id="rId8"/>
    <p:sldId id="275" r:id="rId9"/>
    <p:sldId id="279" r:id="rId10"/>
    <p:sldId id="284" r:id="rId11"/>
    <p:sldId id="297" r:id="rId12"/>
    <p:sldId id="298" r:id="rId13"/>
    <p:sldId id="291" r:id="rId14"/>
    <p:sldId id="256" r:id="rId15"/>
    <p:sldId id="292" r:id="rId16"/>
    <p:sldId id="285" r:id="rId17"/>
    <p:sldId id="296" r:id="rId18"/>
  </p:sldIdLst>
  <p:sldSz cx="12192000" cy="6858000"/>
  <p:notesSz cx="6858000" cy="9144000"/>
  <p:custShowLst>
    <p:custShow name="自訂放映 1" id="0">
      <p:sldLst>
        <p:sld r:id="rId15"/>
        <p:sld r:id="rId3"/>
        <p:sld r:id="rId8"/>
        <p:sld r:id="rId9"/>
        <p:sld r:id="rId10"/>
        <p:sld r:id="rId11"/>
        <p:sld r:id="rId7"/>
        <p:sld r:id="rId6"/>
        <p:sld r:id="rId17"/>
      </p:sldLst>
    </p:custShow>
  </p:custShow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4D98A-4A96-4067-93F2-B20D753E3006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DF6C-712A-45F5-815D-6A607F5DDE1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0086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DF6C-712A-45F5-815D-6A607F5DDE1F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6044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D7FCAA-BD6D-665E-474A-9823F91A4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0AB279E-0E3A-C36A-264E-4FB58530C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D5A5F9-2223-85BD-950A-B892A7E2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79DD66-C212-8FB3-DDA3-0846747A4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CC2886-544A-4D3A-04F0-59AA1B73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9152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E56B18-0897-4977-29C2-797587A7E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41559AE-A77E-E822-B39C-944DD959A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535EC0-3DCE-0D6B-8180-BECCF9B1A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6E51A8-0D92-5023-4785-508B06FA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C8EB07-5F14-326E-5960-DC142C2A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23951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EC455FB-9F97-6661-C80C-0D60D9740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82EB5DF-62EF-6533-0F4C-4AD9F5AD2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AB83E26-C0B9-DDF4-8548-FACC3330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93332C-6604-AD13-7190-7A0BE657C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35341B0-A595-9465-6965-9D94D96D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3931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B4CE98-8F3A-782F-0F36-AC3274C1B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B191CB-6E26-E8DE-95AC-E26B9EF0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F7FECCE-99C5-E482-C470-6FF6C4E85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934E04C-1B53-15B7-CC02-B8363F1B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018413-B643-9C0B-B42E-2C8649FE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988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A2F644-4DBB-978D-1EF1-A5FD05A6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3BCCA63-A7A4-B791-1B4A-75BF8196A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441843-7A75-37B6-1756-A8402B49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FB10B1-9F26-666B-BBB1-4D42CB35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E927FF-114D-39F9-6374-C16544B8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425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5F2C1C-875E-0BBC-06D9-9C701877E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7AE3CD-CC30-C0EE-D1BB-5DA9C1CB9C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926BDA1-1DD2-B6AA-36FC-275A551BD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4F9DA6D-4D7C-A6F5-A62C-5A6FCC90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BF2E2D5-ECE2-6A7C-AF86-665CD7D3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0020142-05FC-86A4-DB05-38DD09FE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980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652576-5529-ECE3-BC1D-7C730FBD7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5162314-0AA6-5E1E-8B80-56F0556A1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C24EDA5-CC16-010E-A891-BE743A04D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B457C4-9B75-3B7E-2D0A-F2BD9B3BE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3F0B6AD-50AB-8BEF-2948-FD5AAAFE14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151E6D3-5C48-818D-20CD-5DE44D9F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318EE6A-48F1-6FF4-AF3E-27231E80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37917AC-274E-6B09-2A25-FA1827AC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7638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C4FAFB-8A65-9CD1-9B09-BCA69A8F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28FDB1F-7808-BC59-4C00-E69D01A43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1BF8CB0-2920-7288-37FF-2B623F966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E5A7521-12EC-6B60-7161-97BB5EBD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3796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E95FB78-F533-A680-F2F5-3FFCE72E1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36D2615-7459-C068-ED06-161A41241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0B8443-AC79-5761-655E-6DAA6B59F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06437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86816E-CC61-CECF-2D46-25E833E7E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BF0F7F7-47CF-B8D1-50F2-457C19DE2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D3BA89F-E689-98E6-81DA-0D2643B01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C5352F8-4F13-CA79-FEF0-56B703F9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C3427F-F327-3641-91CE-02A16419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995913-2056-5207-2CC4-B5660FCB4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1965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1C7B8B-1F88-FE01-B080-03925C724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2F537A2-1FBD-1C56-F59C-D462B7466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CCA399-EE63-3F02-E29B-8BBCE7C2F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C6E6486-B8C8-B10D-C7E3-F5884A89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6713B4-E380-0E5C-140B-8F458F93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A7F7604-5AEE-A9EE-7362-E2B578BAF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5426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4E2C630-70E2-48CB-7CF4-0C3667701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995C0E-4C60-0208-134B-EEEE98AAE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D017F3-8C36-B960-A7A1-8EC8ACBA80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31738-0DB2-495B-9F86-CDA202C94FC9}" type="datetimeFigureOut">
              <a:rPr lang="zh-HK" altLang="en-US" smtClean="0"/>
              <a:t>6/11/2024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BFB6F28-C1E8-5837-28EF-8DBE17BA8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8BDE21-A995-56E6-B3B4-CBFA77B98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0782AD-895A-4CBC-BFB8-1E342B5CA1A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6814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41DA3-3EB1-B8E4-61A0-FDC3B217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885612C-26BD-E745-7202-20AD116AB702}"/>
              </a:ext>
            </a:extLst>
          </p:cNvPr>
          <p:cNvSpPr/>
          <p:nvPr/>
        </p:nvSpPr>
        <p:spPr>
          <a:xfrm>
            <a:off x="176981" y="884902"/>
            <a:ext cx="3935588" cy="57420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HK" altLang="en-US" sz="2800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3A4038A-403B-21E6-4880-AE0BA542DCCA}"/>
              </a:ext>
            </a:extLst>
          </p:cNvPr>
          <p:cNvSpPr txBox="1"/>
          <p:nvPr/>
        </p:nvSpPr>
        <p:spPr>
          <a:xfrm>
            <a:off x="1389407" y="615528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2024/10/08</a:t>
            </a:r>
            <a:endParaRPr lang="zh-HK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F9F2111-161A-292F-1D46-F9F28E048E51}"/>
              </a:ext>
            </a:extLst>
          </p:cNvPr>
          <p:cNvSpPr txBox="1"/>
          <p:nvPr/>
        </p:nvSpPr>
        <p:spPr>
          <a:xfrm>
            <a:off x="350052" y="1840221"/>
            <a:ext cx="36144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>
                <a:solidFill>
                  <a:srgbClr val="0000FF"/>
                </a:solidFill>
              </a:rPr>
              <a:t>2024 Business Review</a:t>
            </a:r>
          </a:p>
          <a:p>
            <a:endParaRPr lang="en-CA" altLang="zh-HK" sz="4400" dirty="0">
              <a:solidFill>
                <a:srgbClr val="0000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156903-F9B6-1269-7B3C-5C77B94E8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5" name="文字方塊 3">
            <a:extLst>
              <a:ext uri="{FF2B5EF4-FFF2-40B4-BE49-F238E27FC236}">
                <a16:creationId xmlns:a16="http://schemas.microsoft.com/office/drawing/2014/main" id="{A3AF4018-D885-8838-75D1-0919495E56F0}"/>
              </a:ext>
            </a:extLst>
          </p:cNvPr>
          <p:cNvSpPr txBox="1"/>
          <p:nvPr/>
        </p:nvSpPr>
        <p:spPr>
          <a:xfrm>
            <a:off x="1726105" y="231058"/>
            <a:ext cx="9305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Material Team visiting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5E17BCD-1CD2-095D-BA6D-648C01170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999" y="871778"/>
            <a:ext cx="7670949" cy="5753212"/>
          </a:xfrm>
          <a:prstGeom prst="rect">
            <a:avLst/>
          </a:prstGeom>
        </p:spPr>
      </p:pic>
      <p:pic>
        <p:nvPicPr>
          <p:cNvPr id="11" name="圖片 10" descr="一張含有 服裝, 人員, 戶外, 天空 的圖片&#10;&#10;自動產生的描述">
            <a:extLst>
              <a:ext uri="{FF2B5EF4-FFF2-40B4-BE49-F238E27FC236}">
                <a16:creationId xmlns:a16="http://schemas.microsoft.com/office/drawing/2014/main" id="{A49F35EA-067A-B4F4-50B0-13AC5DFEE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4" y="3040550"/>
            <a:ext cx="3006441" cy="2254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442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"/>
    </mc:Choice>
    <mc:Fallback xmlns="">
      <p:transition spd="slow" advTm="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C37AB43-CFD4-C785-50EE-D7835461AD94}"/>
              </a:ext>
            </a:extLst>
          </p:cNvPr>
          <p:cNvSpPr/>
          <p:nvPr/>
        </p:nvSpPr>
        <p:spPr>
          <a:xfrm>
            <a:off x="121435" y="796413"/>
            <a:ext cx="3935588" cy="58206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B89C28-EAD5-C4F9-2FD9-7AF9C73BD5BE}"/>
              </a:ext>
            </a:extLst>
          </p:cNvPr>
          <p:cNvSpPr txBox="1"/>
          <p:nvPr/>
        </p:nvSpPr>
        <p:spPr>
          <a:xfrm>
            <a:off x="540620" y="1629310"/>
            <a:ext cx="31617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</a:rPr>
              <a:t>Phase Three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DDBFA75-DB82-A66D-2FFC-30CC935FD829}"/>
              </a:ext>
            </a:extLst>
          </p:cNvPr>
          <p:cNvSpPr txBox="1"/>
          <p:nvPr/>
        </p:nvSpPr>
        <p:spPr>
          <a:xfrm>
            <a:off x="643022" y="2710857"/>
            <a:ext cx="29569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HK" sz="2400" dirty="0"/>
              <a:t>Introduce Spread’s 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CA" altLang="zh-HK" sz="2400" dirty="0"/>
              <a:t>“Real-Time”</a:t>
            </a:r>
          </a:p>
          <a:p>
            <a:pPr algn="ctr"/>
            <a:r>
              <a:rPr lang="en-CA" altLang="zh-HK" sz="2400" dirty="0"/>
              <a:t>&amp; </a:t>
            </a:r>
          </a:p>
          <a:p>
            <a:pPr algn="ctr"/>
            <a:r>
              <a:rPr lang="en-CA" altLang="zh-HK" sz="2400" dirty="0"/>
              <a:t>“Data-Driven”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US" altLang="zh-CN" sz="3200" b="1" dirty="0"/>
              <a:t>Stock Count</a:t>
            </a:r>
            <a:endParaRPr lang="zh-HK" altLang="en-US" sz="3200" b="1" dirty="0"/>
          </a:p>
        </p:txBody>
      </p:sp>
      <p:pic>
        <p:nvPicPr>
          <p:cNvPr id="4" name="圖片 3" descr="一張含有 服裝, 足部穿著, 人員, 男人 的圖片&#10;&#10;自動產生的描述">
            <a:extLst>
              <a:ext uri="{FF2B5EF4-FFF2-40B4-BE49-F238E27FC236}">
                <a16:creationId xmlns:a16="http://schemas.microsoft.com/office/drawing/2014/main" id="{75CFA1BA-A9CD-57FB-90DE-66E02BCBB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40" y="796413"/>
            <a:ext cx="7765632" cy="5821942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480C7BD-6203-D5D2-6A9E-0C6205AC4E88}"/>
              </a:ext>
            </a:extLst>
          </p:cNvPr>
          <p:cNvSpPr txBox="1"/>
          <p:nvPr/>
        </p:nvSpPr>
        <p:spPr>
          <a:xfrm>
            <a:off x="1301148" y="622899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2024/2/26</a:t>
            </a:r>
            <a:endParaRPr lang="zh-HK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25202E0-C85C-C15A-279B-AFC4D079C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EEA9A57-B428-C3EA-6EC5-8359F203BAFB}"/>
              </a:ext>
            </a:extLst>
          </p:cNvPr>
          <p:cNvSpPr txBox="1"/>
          <p:nvPr/>
        </p:nvSpPr>
        <p:spPr>
          <a:xfrm>
            <a:off x="1399239" y="141690"/>
            <a:ext cx="9793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&amp; DOTS Team visiting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3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9"/>
    </mc:Choice>
    <mc:Fallback xmlns="">
      <p:transition spd="slow" advTm="7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圖片 3" descr="一張含有 服裝, 人員, 建築, 群組 的圖片&#10;&#10;自動產生的描述">
            <a:extLst>
              <a:ext uri="{FF2B5EF4-FFF2-40B4-BE49-F238E27FC236}">
                <a16:creationId xmlns:a16="http://schemas.microsoft.com/office/drawing/2014/main" id="{55F413A5-D318-56D0-D4F1-A1A0FEE7B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54" y="816076"/>
            <a:ext cx="7788669" cy="584036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DBCB11D-5339-DDCF-5F88-1FC8C84931A9}"/>
              </a:ext>
            </a:extLst>
          </p:cNvPr>
          <p:cNvSpPr txBox="1"/>
          <p:nvPr/>
        </p:nvSpPr>
        <p:spPr>
          <a:xfrm>
            <a:off x="1386707" y="6287105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2024/03/21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745658-ADCA-F4B1-761A-A775DF5FB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8" name="文字方塊 3">
            <a:extLst>
              <a:ext uri="{FF2B5EF4-FFF2-40B4-BE49-F238E27FC236}">
                <a16:creationId xmlns:a16="http://schemas.microsoft.com/office/drawing/2014/main" id="{794395F3-5CBD-453B-A6DA-FC33228E85BF}"/>
              </a:ext>
            </a:extLst>
          </p:cNvPr>
          <p:cNvSpPr txBox="1"/>
          <p:nvPr/>
        </p:nvSpPr>
        <p:spPr>
          <a:xfrm>
            <a:off x="1264296" y="143479"/>
            <a:ext cx="1029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Team 2023/Q4 QBR with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B41BABD-0EBF-9AA5-9C27-F1DC7EE4E77D}"/>
              </a:ext>
            </a:extLst>
          </p:cNvPr>
          <p:cNvSpPr txBox="1"/>
          <p:nvPr/>
        </p:nvSpPr>
        <p:spPr>
          <a:xfrm>
            <a:off x="799047" y="1141487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F54C4B9-EDEB-4644-E2FC-282F8531974E}"/>
              </a:ext>
            </a:extLst>
          </p:cNvPr>
          <p:cNvSpPr txBox="1"/>
          <p:nvPr/>
        </p:nvSpPr>
        <p:spPr>
          <a:xfrm>
            <a:off x="809499" y="1975286"/>
            <a:ext cx="255024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Chris Moore</a:t>
            </a:r>
          </a:p>
          <a:p>
            <a:r>
              <a:rPr lang="en-US" altLang="zh-CN" sz="2800" dirty="0"/>
              <a:t>Ken Jew</a:t>
            </a:r>
            <a:br>
              <a:rPr lang="en-US" altLang="zh-CN" sz="2800" dirty="0"/>
            </a:br>
            <a:r>
              <a:rPr lang="en-US" altLang="zh-CN" sz="2800" dirty="0"/>
              <a:t>Andrew Choi</a:t>
            </a:r>
          </a:p>
          <a:p>
            <a:r>
              <a:rPr lang="en-US" altLang="zh-CN" sz="2800" dirty="0"/>
              <a:t>Chris Monte</a:t>
            </a:r>
          </a:p>
          <a:p>
            <a:r>
              <a:rPr lang="en-US" altLang="zh-CN" sz="2800" dirty="0"/>
              <a:t>Norah Foley</a:t>
            </a:r>
          </a:p>
          <a:p>
            <a:r>
              <a:rPr lang="en-US" altLang="zh-CN" sz="2800" dirty="0"/>
              <a:t>Lexi Knirlberger</a:t>
            </a:r>
          </a:p>
          <a:p>
            <a:r>
              <a:rPr lang="en-US" altLang="zh-CN" sz="2800" dirty="0"/>
              <a:t>Leroy Doby</a:t>
            </a:r>
          </a:p>
          <a:p>
            <a:r>
              <a:rPr lang="en-US" altLang="zh-CN" sz="2800" dirty="0"/>
              <a:t>Mindy</a:t>
            </a:r>
          </a:p>
          <a:p>
            <a:r>
              <a:rPr lang="en-US" altLang="zh-CN" sz="2800" dirty="0"/>
              <a:t>Sherry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9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"/>
    </mc:Choice>
    <mc:Fallback xmlns="">
      <p:transition spd="slow"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954197" y="1747297"/>
            <a:ext cx="2270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</a:rPr>
              <a:t>Site Tour</a:t>
            </a:r>
            <a:endParaRPr lang="en-CA" altLang="zh-HK" sz="4400" dirty="0">
              <a:solidFill>
                <a:srgbClr val="0000FF"/>
              </a:solidFill>
            </a:endParaRPr>
          </a:p>
        </p:txBody>
      </p:sp>
      <p:pic>
        <p:nvPicPr>
          <p:cNvPr id="8" name="圖片 7" descr="一張含有 服裝, 人員, 男人, 室內 的圖片&#10;&#10;自動產生的描述">
            <a:extLst>
              <a:ext uri="{FF2B5EF4-FFF2-40B4-BE49-F238E27FC236}">
                <a16:creationId xmlns:a16="http://schemas.microsoft.com/office/drawing/2014/main" id="{452B9AE3-C8AF-2A52-2F30-D062A7F18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713" y="819393"/>
            <a:ext cx="7788162" cy="584112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661B519-8490-EAA5-6A6A-38265CFE2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AE66C07-227C-2513-1114-619B4112E15B}"/>
              </a:ext>
            </a:extLst>
          </p:cNvPr>
          <p:cNvSpPr txBox="1"/>
          <p:nvPr/>
        </p:nvSpPr>
        <p:spPr>
          <a:xfrm>
            <a:off x="1386707" y="6287105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2024/03/21</a:t>
            </a:r>
            <a:endParaRPr lang="zh-HK" altLang="en-US" dirty="0"/>
          </a:p>
        </p:txBody>
      </p:sp>
      <p:sp>
        <p:nvSpPr>
          <p:cNvPr id="7" name="文字方塊 3">
            <a:extLst>
              <a:ext uri="{FF2B5EF4-FFF2-40B4-BE49-F238E27FC236}">
                <a16:creationId xmlns:a16="http://schemas.microsoft.com/office/drawing/2014/main" id="{3117294E-E490-C7DC-5667-56F9942EB671}"/>
              </a:ext>
            </a:extLst>
          </p:cNvPr>
          <p:cNvSpPr txBox="1"/>
          <p:nvPr/>
        </p:nvSpPr>
        <p:spPr>
          <a:xfrm>
            <a:off x="1264296" y="143479"/>
            <a:ext cx="1029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Team 2023/Q4 QBR with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10D4A0C-117C-B0FB-095A-E7C84FB58C74}"/>
              </a:ext>
            </a:extLst>
          </p:cNvPr>
          <p:cNvSpPr txBox="1"/>
          <p:nvPr/>
        </p:nvSpPr>
        <p:spPr>
          <a:xfrm>
            <a:off x="511903" y="2852929"/>
            <a:ext cx="315488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HK" sz="2400" dirty="0"/>
              <a:t>Introduce Spread’s 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CA" altLang="zh-HK" sz="2400" dirty="0"/>
              <a:t>“</a:t>
            </a:r>
            <a:r>
              <a:rPr lang="en-US" altLang="zh-CN" sz="2400" dirty="0"/>
              <a:t>Second Brain System</a:t>
            </a:r>
            <a:r>
              <a:rPr lang="en-CA" altLang="zh-HK" sz="2400" dirty="0"/>
              <a:t>”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US" altLang="zh-CN" sz="2800" b="1" dirty="0"/>
              <a:t>Components</a:t>
            </a:r>
          </a:p>
          <a:p>
            <a:pPr algn="ctr"/>
            <a:r>
              <a:rPr lang="en-US" altLang="zh-CN" sz="2800" b="1" dirty="0"/>
              <a:t>Operation Model</a:t>
            </a:r>
            <a:endParaRPr lang="zh-HK" altLang="en-US" sz="2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2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"/>
    </mc:Choice>
    <mc:Fallback xmlns="">
      <p:transition spd="slow"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833586" y="1652987"/>
            <a:ext cx="2593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36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Shop Floor </a:t>
            </a:r>
          </a:p>
          <a:p>
            <a:pPr algn="ctr"/>
            <a:r>
              <a:rPr lang="en-CA" altLang="zh-HK" sz="36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Project</a:t>
            </a:r>
          </a:p>
        </p:txBody>
      </p:sp>
      <p:pic>
        <p:nvPicPr>
          <p:cNvPr id="6" name="圖片 5" descr="一張含有 服裝, 人員, 男人, 足部穿著 的圖片&#10;&#10;自動產生的描述">
            <a:extLst>
              <a:ext uri="{FF2B5EF4-FFF2-40B4-BE49-F238E27FC236}">
                <a16:creationId xmlns:a16="http://schemas.microsoft.com/office/drawing/2014/main" id="{438894E6-12A7-81E2-6056-310503376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52" y="800463"/>
            <a:ext cx="7811024" cy="58559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CE0640D-92ED-71EC-72C0-750EF298821F}"/>
              </a:ext>
            </a:extLst>
          </p:cNvPr>
          <p:cNvSpPr txBox="1"/>
          <p:nvPr/>
        </p:nvSpPr>
        <p:spPr>
          <a:xfrm>
            <a:off x="3373684" y="136012"/>
            <a:ext cx="5444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Spread’s Team Visiting LEX 1 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277928-D8B9-8157-4552-74EA87D55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6246ED6-97EB-FB1B-608F-018ED59C04A8}"/>
              </a:ext>
            </a:extLst>
          </p:cNvPr>
          <p:cNvSpPr txBox="1"/>
          <p:nvPr/>
        </p:nvSpPr>
        <p:spPr>
          <a:xfrm>
            <a:off x="373107" y="3454252"/>
            <a:ext cx="35149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2000" dirty="0"/>
              <a:t>Understand the </a:t>
            </a:r>
          </a:p>
          <a:p>
            <a:pPr algn="ctr"/>
            <a:r>
              <a:rPr lang="en-CA" altLang="zh-HK" sz="2000" dirty="0"/>
              <a:t>Inbound and Outbound Flows </a:t>
            </a:r>
          </a:p>
          <a:p>
            <a:pPr algn="ctr"/>
            <a:r>
              <a:rPr lang="en-CA" altLang="zh-HK" sz="2000" dirty="0"/>
              <a:t>Of Amazon Devices</a:t>
            </a:r>
            <a:endParaRPr lang="zh-HK" altLang="en-US" sz="20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6259060-12A9-D861-D2BD-004B8BE4E126}"/>
              </a:ext>
            </a:extLst>
          </p:cNvPr>
          <p:cNvSpPr txBox="1"/>
          <p:nvPr/>
        </p:nvSpPr>
        <p:spPr>
          <a:xfrm>
            <a:off x="1437885" y="615528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2024/3/26</a:t>
            </a:r>
            <a:endParaRPr lang="zh-HK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3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4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F6AD9BD-A3A8-F4E6-D744-0DB6D496ED66}"/>
              </a:ext>
            </a:extLst>
          </p:cNvPr>
          <p:cNvSpPr/>
          <p:nvPr/>
        </p:nvSpPr>
        <p:spPr>
          <a:xfrm>
            <a:off x="252954" y="963561"/>
            <a:ext cx="3935588" cy="568550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altLang="zh-HK" sz="1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655915-123D-5E66-11FF-8D08A7915F8B}"/>
              </a:ext>
            </a:extLst>
          </p:cNvPr>
          <p:cNvSpPr txBox="1"/>
          <p:nvPr/>
        </p:nvSpPr>
        <p:spPr>
          <a:xfrm>
            <a:off x="1528057" y="6145457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2024/3/28</a:t>
            </a:r>
            <a:endParaRPr lang="zh-HK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F518538-2DCE-DE24-EE63-62337CBB6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556" y="963561"/>
            <a:ext cx="7610490" cy="5692586"/>
          </a:xfrm>
          <a:prstGeom prst="rect">
            <a:avLst/>
          </a:prstGeom>
        </p:spPr>
      </p:pic>
      <p:sp>
        <p:nvSpPr>
          <p:cNvPr id="3" name="文字方塊 3">
            <a:extLst>
              <a:ext uri="{FF2B5EF4-FFF2-40B4-BE49-F238E27FC236}">
                <a16:creationId xmlns:a16="http://schemas.microsoft.com/office/drawing/2014/main" id="{0AA05B02-C8E0-C078-C3EF-5016844AD4C9}"/>
              </a:ext>
            </a:extLst>
          </p:cNvPr>
          <p:cNvSpPr txBox="1"/>
          <p:nvPr/>
        </p:nvSpPr>
        <p:spPr>
          <a:xfrm>
            <a:off x="2998838" y="211395"/>
            <a:ext cx="619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White Board Meeting at San Jose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ACFD319-1D8B-2F0A-EA27-0B9562285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8002265-3C71-9C28-E7C6-40ED37ADB6F6}"/>
              </a:ext>
            </a:extLst>
          </p:cNvPr>
          <p:cNvSpPr txBox="1"/>
          <p:nvPr/>
        </p:nvSpPr>
        <p:spPr>
          <a:xfrm>
            <a:off x="923758" y="1652987"/>
            <a:ext cx="2593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36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Shop Floor </a:t>
            </a:r>
          </a:p>
          <a:p>
            <a:pPr algn="ctr"/>
            <a:r>
              <a:rPr lang="en-CA" altLang="zh-HK" sz="36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Project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9E08A0F-A90F-2C29-F464-892250BAD5D4}"/>
              </a:ext>
            </a:extLst>
          </p:cNvPr>
          <p:cNvSpPr txBox="1"/>
          <p:nvPr/>
        </p:nvSpPr>
        <p:spPr>
          <a:xfrm>
            <a:off x="471021" y="3542742"/>
            <a:ext cx="3499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Discussion how Spread can</a:t>
            </a:r>
          </a:p>
          <a:p>
            <a:pPr algn="ctr"/>
            <a:r>
              <a:rPr lang="en-US" altLang="zh-HK" sz="2000" dirty="0"/>
              <a:t>Re-engineer and Design</a:t>
            </a:r>
          </a:p>
          <a:p>
            <a:pPr algn="ctr"/>
            <a:r>
              <a:rPr lang="en-US" altLang="zh-HK" sz="2000" dirty="0"/>
              <a:t> the Shop Floor</a:t>
            </a:r>
            <a:r>
              <a:rPr lang="zh-HK" altLang="en-US" sz="2000" dirty="0"/>
              <a:t> </a:t>
            </a:r>
            <a:r>
              <a:rPr lang="en-US" altLang="zh-HK" sz="2000" dirty="0"/>
              <a:t>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8"/>
    </mc:Choice>
    <mc:Fallback xmlns="">
      <p:transition spd="slow" advTm="5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6" name="圖片 5" descr="一張含有 服裝, 人員, 男人, 足部穿著 的圖片&#10;&#10;自動產生的描述">
            <a:extLst>
              <a:ext uri="{FF2B5EF4-FFF2-40B4-BE49-F238E27FC236}">
                <a16:creationId xmlns:a16="http://schemas.microsoft.com/office/drawing/2014/main" id="{80EC68BB-E9E5-B2D7-8CF1-A99354D28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044" y="816077"/>
            <a:ext cx="7769049" cy="585685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FBB247E-198F-40E3-C632-E652080AE945}"/>
              </a:ext>
            </a:extLst>
          </p:cNvPr>
          <p:cNvSpPr txBox="1"/>
          <p:nvPr/>
        </p:nvSpPr>
        <p:spPr>
          <a:xfrm>
            <a:off x="2993356" y="141189"/>
            <a:ext cx="6205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and Spread Team Dinner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16989A0-0E37-5F4F-9A6A-F70E74E26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C9A3CAA-FAEB-7DF6-0C6F-F53B95D43C20}"/>
              </a:ext>
            </a:extLst>
          </p:cNvPr>
          <p:cNvSpPr txBox="1"/>
          <p:nvPr/>
        </p:nvSpPr>
        <p:spPr>
          <a:xfrm>
            <a:off x="833586" y="1652987"/>
            <a:ext cx="25939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36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Shop Floor </a:t>
            </a:r>
          </a:p>
          <a:p>
            <a:pPr algn="ctr"/>
            <a:r>
              <a:rPr lang="en-CA" altLang="zh-HK" sz="36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Project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E5D30E-1254-82F7-4E66-96056D00C46B}"/>
              </a:ext>
            </a:extLst>
          </p:cNvPr>
          <p:cNvSpPr txBox="1"/>
          <p:nvPr/>
        </p:nvSpPr>
        <p:spPr>
          <a:xfrm>
            <a:off x="410680" y="3562407"/>
            <a:ext cx="3439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Team Dinner with</a:t>
            </a:r>
          </a:p>
          <a:p>
            <a:pPr algn="ctr"/>
            <a:r>
              <a:rPr lang="en-US" altLang="zh-CN" sz="2000" dirty="0"/>
              <a:t>Colleen, Andrew, Ken &amp; Nikos</a:t>
            </a:r>
            <a:endParaRPr lang="zh-HK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A7B764C-8278-94EC-90E5-84A42E24A12B}"/>
              </a:ext>
            </a:extLst>
          </p:cNvPr>
          <p:cNvSpPr txBox="1"/>
          <p:nvPr/>
        </p:nvSpPr>
        <p:spPr>
          <a:xfrm>
            <a:off x="1437884" y="616512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2024/3/28</a:t>
            </a:r>
            <a:endParaRPr lang="zh-HK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90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2000" dirty="0">
                <a:solidFill>
                  <a:schemeClr val="tx1"/>
                </a:solidFill>
              </a:rPr>
              <a:t>Test Engineer </a:t>
            </a:r>
          </a:p>
          <a:p>
            <a:pPr algn="ctr"/>
            <a:endParaRPr lang="en-US" altLang="zh-HK" sz="2000" dirty="0">
              <a:solidFill>
                <a:schemeClr val="tx1"/>
              </a:solidFill>
            </a:endParaRPr>
          </a:p>
          <a:p>
            <a:pPr algn="ctr"/>
            <a:r>
              <a:rPr lang="en-US" altLang="zh-HK" sz="2000" dirty="0">
                <a:solidFill>
                  <a:schemeClr val="tx1"/>
                </a:solidFill>
              </a:rPr>
              <a:t>Jhon and Rashmi</a:t>
            </a:r>
            <a:endParaRPr lang="zh-HK" altLang="en-US" sz="2000" dirty="0">
              <a:solidFill>
                <a:schemeClr val="tx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827899" y="1757129"/>
            <a:ext cx="2502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</a:rPr>
              <a:t>Welcome</a:t>
            </a:r>
            <a:endParaRPr lang="en-CA" altLang="zh-HK" sz="4400" dirty="0">
              <a:solidFill>
                <a:srgbClr val="0000FF"/>
              </a:solidFill>
            </a:endParaRPr>
          </a:p>
        </p:txBody>
      </p:sp>
      <p:pic>
        <p:nvPicPr>
          <p:cNvPr id="4" name="圖片 3" descr="一張含有 服裝, 人員, 足部穿著, 建築 的圖片&#10;&#10;自動產生的描述">
            <a:extLst>
              <a:ext uri="{FF2B5EF4-FFF2-40B4-BE49-F238E27FC236}">
                <a16:creationId xmlns:a16="http://schemas.microsoft.com/office/drawing/2014/main" id="{351B9047-EECD-ED0C-3BA5-AA4DB81F3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51" y="1226010"/>
            <a:ext cx="7979717" cy="4965291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9296D7C-17B1-EFA9-F478-5AFCE89B6314}"/>
              </a:ext>
            </a:extLst>
          </p:cNvPr>
          <p:cNvSpPr txBox="1"/>
          <p:nvPr/>
        </p:nvSpPr>
        <p:spPr>
          <a:xfrm>
            <a:off x="1495871" y="6287105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2024/5/24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C68C6A-F852-AA0F-1E43-97DC335A2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E544AC0-B794-5E27-7CDC-55089F195002}"/>
              </a:ext>
            </a:extLst>
          </p:cNvPr>
          <p:cNvSpPr txBox="1"/>
          <p:nvPr/>
        </p:nvSpPr>
        <p:spPr>
          <a:xfrm>
            <a:off x="1447431" y="61633"/>
            <a:ext cx="9674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Amazon Engineer Team Visiting </a:t>
            </a:r>
            <a:r>
              <a:rPr kumimoji="0" lang="en-CA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Spread Hong Kong</a:t>
            </a:r>
            <a:endParaRPr kumimoji="0" lang="zh-HK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88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"/>
    </mc:Choice>
    <mc:Fallback xmlns="">
      <p:transition spd="slow"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966621" y="1540820"/>
            <a:ext cx="2270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</a:rPr>
              <a:t>Site Tour</a:t>
            </a:r>
            <a:endParaRPr lang="en-CA" altLang="zh-HK" sz="4400" dirty="0">
              <a:solidFill>
                <a:srgbClr val="0000FF"/>
              </a:solidFill>
            </a:endParaRPr>
          </a:p>
        </p:txBody>
      </p:sp>
      <p:pic>
        <p:nvPicPr>
          <p:cNvPr id="4" name="圖片 3" descr="一張含有 服裝, 人員, 足部穿著, 電腦 的圖片&#10;&#10;自動產生的描述">
            <a:extLst>
              <a:ext uri="{FF2B5EF4-FFF2-40B4-BE49-F238E27FC236}">
                <a16:creationId xmlns:a16="http://schemas.microsoft.com/office/drawing/2014/main" id="{6860355F-8017-8CB8-3377-20CFA22D4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23" y="816077"/>
            <a:ext cx="7790198" cy="584036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E76C3F4-DB8D-5996-C233-17D0F11F9ED2}"/>
              </a:ext>
            </a:extLst>
          </p:cNvPr>
          <p:cNvSpPr txBox="1"/>
          <p:nvPr/>
        </p:nvSpPr>
        <p:spPr>
          <a:xfrm>
            <a:off x="1495871" y="6287105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2024/5/24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7B9487D-4CAD-B86C-14FB-68C53C9C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9D8B10E-218E-77E3-61D0-AE541391205B}"/>
              </a:ext>
            </a:extLst>
          </p:cNvPr>
          <p:cNvSpPr txBox="1"/>
          <p:nvPr/>
        </p:nvSpPr>
        <p:spPr>
          <a:xfrm>
            <a:off x="623294" y="2694658"/>
            <a:ext cx="29569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HK" sz="2400" dirty="0"/>
              <a:t>Introduce Spread’s 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CA" altLang="zh-HK" sz="2400" dirty="0"/>
              <a:t>“Real-Time”</a:t>
            </a:r>
          </a:p>
          <a:p>
            <a:pPr algn="ctr"/>
            <a:r>
              <a:rPr lang="en-CA" altLang="zh-HK" sz="2400" dirty="0"/>
              <a:t>&amp; </a:t>
            </a:r>
          </a:p>
          <a:p>
            <a:pPr algn="ctr"/>
            <a:r>
              <a:rPr lang="en-CA" altLang="zh-HK" sz="2400" dirty="0"/>
              <a:t>“Data-Driven”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US" altLang="zh-CN" sz="3200" b="1" dirty="0"/>
              <a:t>Amazon E2E</a:t>
            </a:r>
          </a:p>
          <a:p>
            <a:pPr algn="ctr"/>
            <a:r>
              <a:rPr lang="en-US" altLang="zh-CN" sz="3200" b="1" dirty="0"/>
              <a:t>Dashboard</a:t>
            </a:r>
            <a:endParaRPr lang="zh-HK" alt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2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"/>
    </mc:Choice>
    <mc:Fallback xmlns="">
      <p:transition spd="slow" advTm="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F8CDAD-5A87-8BDB-3A11-9384C2A7A32A}"/>
              </a:ext>
            </a:extLst>
          </p:cNvPr>
          <p:cNvSpPr/>
          <p:nvPr/>
        </p:nvSpPr>
        <p:spPr>
          <a:xfrm>
            <a:off x="176981" y="884902"/>
            <a:ext cx="3935588" cy="57420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zh-HK" altLang="en-US" sz="2800" b="1" dirty="0">
              <a:solidFill>
                <a:prstClr val="black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DE3C86A-4A8F-081D-CCDD-64DEF8BDC610}"/>
              </a:ext>
            </a:extLst>
          </p:cNvPr>
          <p:cNvSpPr txBox="1"/>
          <p:nvPr/>
        </p:nvSpPr>
        <p:spPr>
          <a:xfrm>
            <a:off x="1389407" y="6155289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2023/10/26</a:t>
            </a:r>
            <a:endParaRPr lang="zh-HK" altLang="en-US" dirty="0"/>
          </a:p>
        </p:txBody>
      </p:sp>
      <p:pic>
        <p:nvPicPr>
          <p:cNvPr id="6" name="圖片 5" descr="一張含有 服裝, 人員, 足部穿著, 男人 的圖片&#10;&#10;自動產生的描述">
            <a:extLst>
              <a:ext uri="{FF2B5EF4-FFF2-40B4-BE49-F238E27FC236}">
                <a16:creationId xmlns:a16="http://schemas.microsoft.com/office/drawing/2014/main" id="{EA6001CC-AADE-9225-6077-216E3657A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06" y="884902"/>
            <a:ext cx="7659054" cy="574204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2253B8F-4E12-F864-8CC4-92DC8C7B9F68}"/>
              </a:ext>
            </a:extLst>
          </p:cNvPr>
          <p:cNvSpPr txBox="1"/>
          <p:nvPr/>
        </p:nvSpPr>
        <p:spPr>
          <a:xfrm>
            <a:off x="350052" y="1840221"/>
            <a:ext cx="358944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</a:rPr>
              <a:t>Material Team</a:t>
            </a:r>
          </a:p>
          <a:p>
            <a:endParaRPr lang="en-CA" altLang="zh-HK" sz="4400" dirty="0">
              <a:solidFill>
                <a:srgbClr val="0000FF"/>
              </a:solidFill>
            </a:endParaRPr>
          </a:p>
          <a:p>
            <a:pPr lvl="0" algn="ctr"/>
            <a:r>
              <a:rPr lang="en-US" altLang="zh-TW" sz="2000" dirty="0"/>
              <a:t>Alex, Ghassan, Vicky, Willy </a:t>
            </a:r>
          </a:p>
          <a:p>
            <a:pPr lvl="0" algn="ctr"/>
            <a:r>
              <a:rPr lang="en-US" altLang="zh-TW" sz="2000" dirty="0"/>
              <a:t>and Roger </a:t>
            </a:r>
            <a:r>
              <a:rPr lang="zh-TW" altLang="en-US" sz="2000" dirty="0"/>
              <a:t> </a:t>
            </a:r>
          </a:p>
          <a:p>
            <a:endParaRPr lang="en-CA" altLang="zh-HK" sz="4400" dirty="0">
              <a:solidFill>
                <a:srgbClr val="0000FF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844CA08-5412-253D-D8E5-2D4F2DEB3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5" name="文字方塊 3">
            <a:extLst>
              <a:ext uri="{FF2B5EF4-FFF2-40B4-BE49-F238E27FC236}">
                <a16:creationId xmlns:a16="http://schemas.microsoft.com/office/drawing/2014/main" id="{52913273-6047-21BC-A7C8-797B01078DAF}"/>
              </a:ext>
            </a:extLst>
          </p:cNvPr>
          <p:cNvSpPr txBox="1"/>
          <p:nvPr/>
        </p:nvSpPr>
        <p:spPr>
          <a:xfrm>
            <a:off x="1726105" y="231058"/>
            <a:ext cx="9305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Material Team visiting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41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8"/>
    </mc:Choice>
    <mc:Fallback xmlns="">
      <p:transition spd="slow" advTm="4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CF3FD96-F70B-9A76-2ADE-25CB5503EE17}"/>
              </a:ext>
            </a:extLst>
          </p:cNvPr>
          <p:cNvSpPr txBox="1"/>
          <p:nvPr/>
        </p:nvSpPr>
        <p:spPr>
          <a:xfrm>
            <a:off x="799047" y="1184786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59E5D30-F065-0200-7105-2BC83D2E1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377" y="1184786"/>
            <a:ext cx="7972866" cy="510294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6176C0-3852-DFEA-D6C1-B6BC0C468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EBAF43B-33ED-AA40-2078-4F2D5457E276}"/>
              </a:ext>
            </a:extLst>
          </p:cNvPr>
          <p:cNvSpPr txBox="1"/>
          <p:nvPr/>
        </p:nvSpPr>
        <p:spPr>
          <a:xfrm>
            <a:off x="567631" y="2281146"/>
            <a:ext cx="139333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Colleen</a:t>
            </a:r>
          </a:p>
          <a:p>
            <a:r>
              <a:rPr lang="en-US" altLang="zh-CN" sz="2800" dirty="0"/>
              <a:t>Chris</a:t>
            </a:r>
          </a:p>
          <a:p>
            <a:r>
              <a:rPr lang="en-US" altLang="zh-CN" sz="2800" dirty="0"/>
              <a:t>Sha</a:t>
            </a:r>
          </a:p>
          <a:p>
            <a:r>
              <a:rPr lang="en-US" altLang="zh-CN" sz="2800" dirty="0"/>
              <a:t>Ken</a:t>
            </a:r>
          </a:p>
          <a:p>
            <a:r>
              <a:rPr lang="en-US" altLang="zh-CN" sz="2800" dirty="0"/>
              <a:t>Maggie</a:t>
            </a:r>
          </a:p>
          <a:p>
            <a:r>
              <a:rPr lang="en-US" altLang="zh-CN" sz="2800" dirty="0"/>
              <a:t>Pinar</a:t>
            </a:r>
          </a:p>
          <a:p>
            <a:r>
              <a:rPr lang="en-US" altLang="zh-CN" sz="2800" dirty="0"/>
              <a:t>Alison</a:t>
            </a:r>
          </a:p>
          <a:p>
            <a:r>
              <a:rPr lang="en-US" altLang="zh-CN" sz="2800" dirty="0"/>
              <a:t>Leo</a:t>
            </a:r>
          </a:p>
          <a:p>
            <a:endParaRPr lang="en-US" altLang="zh-CN" sz="2800" dirty="0"/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E8ECDEF0-10C6-D52B-F67E-CBA85FC10125}"/>
              </a:ext>
            </a:extLst>
          </p:cNvPr>
          <p:cNvSpPr txBox="1"/>
          <p:nvPr/>
        </p:nvSpPr>
        <p:spPr>
          <a:xfrm>
            <a:off x="1264296" y="143479"/>
            <a:ext cx="1029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Team 2023/Q3 QBR with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C458F9B-B8CC-AF5E-40E4-DD565A1879D2}"/>
              </a:ext>
            </a:extLst>
          </p:cNvPr>
          <p:cNvSpPr txBox="1"/>
          <p:nvPr/>
        </p:nvSpPr>
        <p:spPr>
          <a:xfrm>
            <a:off x="2120753" y="2283605"/>
            <a:ext cx="124656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Mindy</a:t>
            </a:r>
          </a:p>
          <a:p>
            <a:r>
              <a:rPr lang="en-US" altLang="zh-CN" sz="2800" dirty="0"/>
              <a:t>Wendy</a:t>
            </a:r>
          </a:p>
          <a:p>
            <a:r>
              <a:rPr lang="en-US" altLang="zh-CN" sz="2800" dirty="0"/>
              <a:t>Sherry</a:t>
            </a:r>
          </a:p>
          <a:p>
            <a:r>
              <a:rPr lang="en-US" altLang="zh-CN" sz="2800" dirty="0"/>
              <a:t>Roger</a:t>
            </a:r>
          </a:p>
          <a:p>
            <a:endParaRPr lang="en-US" altLang="zh-CN" sz="2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D466644-38F3-A4A3-04D5-4F5AE20AB05A}"/>
              </a:ext>
            </a:extLst>
          </p:cNvPr>
          <p:cNvSpPr txBox="1"/>
          <p:nvPr/>
        </p:nvSpPr>
        <p:spPr>
          <a:xfrm>
            <a:off x="1087778" y="6209051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dirty="0"/>
              <a:t>2023/11/03</a:t>
            </a:r>
            <a:endParaRPr lang="zh-HK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7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4"/>
    </mc:Choice>
    <mc:Fallback xmlns="">
      <p:transition spd="slow" advTm="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3439CA8-386B-ED31-A90A-92A475829AA0}"/>
              </a:ext>
            </a:extLst>
          </p:cNvPr>
          <p:cNvSpPr/>
          <p:nvPr/>
        </p:nvSpPr>
        <p:spPr>
          <a:xfrm>
            <a:off x="111604" y="816077"/>
            <a:ext cx="3935588" cy="5840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7155B0-EE0E-7612-24DB-5EBB20F81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99" y="816077"/>
            <a:ext cx="7769271" cy="58246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0882B65-1103-6C17-B3A1-D5F437110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F156B30-8B35-3C0D-25DF-22E00CE43174}"/>
              </a:ext>
            </a:extLst>
          </p:cNvPr>
          <p:cNvSpPr txBox="1"/>
          <p:nvPr/>
        </p:nvSpPr>
        <p:spPr>
          <a:xfrm>
            <a:off x="954197" y="1747297"/>
            <a:ext cx="2270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</a:rPr>
              <a:t>Site Tour</a:t>
            </a:r>
            <a:endParaRPr lang="en-CA" altLang="zh-HK" sz="4400" dirty="0">
              <a:solidFill>
                <a:srgbClr val="0000FF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22A3DB3-92FF-C764-D25B-2B123B7247BE}"/>
              </a:ext>
            </a:extLst>
          </p:cNvPr>
          <p:cNvSpPr txBox="1"/>
          <p:nvPr/>
        </p:nvSpPr>
        <p:spPr>
          <a:xfrm>
            <a:off x="235752" y="3157566"/>
            <a:ext cx="36872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/>
              <a:t>Jenny </a:t>
            </a:r>
            <a:r>
              <a:rPr lang="en-CA" altLang="zh-HK" sz="2000" dirty="0"/>
              <a:t>demonstrates </a:t>
            </a:r>
            <a:r>
              <a:rPr lang="en-US" altLang="zh-CN" sz="2000" dirty="0"/>
              <a:t>Spread</a:t>
            </a:r>
            <a:r>
              <a:rPr lang="en-CA" altLang="zh-HK" sz="2000" dirty="0"/>
              <a:t> </a:t>
            </a:r>
          </a:p>
          <a:p>
            <a:pPr algn="ctr"/>
            <a:r>
              <a:rPr lang="en-US" altLang="zh-CN" sz="2000" dirty="0"/>
              <a:t>Intelligent Hardware for Sorting</a:t>
            </a:r>
            <a:r>
              <a:rPr lang="en-CA" altLang="zh-HK" sz="2000" dirty="0"/>
              <a:t>:</a:t>
            </a:r>
          </a:p>
          <a:p>
            <a:pPr algn="ctr"/>
            <a:endParaRPr lang="en-CA" altLang="zh-HK" sz="2000" dirty="0"/>
          </a:p>
          <a:p>
            <a:pPr algn="ctr"/>
            <a:endParaRPr lang="en-CA" altLang="zh-HK" sz="2000" dirty="0"/>
          </a:p>
          <a:p>
            <a:pPr algn="ctr"/>
            <a:r>
              <a:rPr lang="en-US" altLang="zh-CN" sz="2800" b="1" dirty="0"/>
              <a:t>Smart Scan 3.0 </a:t>
            </a:r>
            <a:endParaRPr lang="en-CA" altLang="zh-HK" sz="3600" b="1" dirty="0"/>
          </a:p>
          <a:p>
            <a:pPr algn="ctr"/>
            <a:endParaRPr lang="zh-HK" altLang="en-US" sz="2000" dirty="0"/>
          </a:p>
        </p:txBody>
      </p:sp>
      <p:sp>
        <p:nvSpPr>
          <p:cNvPr id="3" name="文字方塊 3">
            <a:extLst>
              <a:ext uri="{FF2B5EF4-FFF2-40B4-BE49-F238E27FC236}">
                <a16:creationId xmlns:a16="http://schemas.microsoft.com/office/drawing/2014/main" id="{5BF97B01-6F1E-08A1-E5FB-0EE925094065}"/>
              </a:ext>
            </a:extLst>
          </p:cNvPr>
          <p:cNvSpPr txBox="1"/>
          <p:nvPr/>
        </p:nvSpPr>
        <p:spPr>
          <a:xfrm>
            <a:off x="1264296" y="143479"/>
            <a:ext cx="1029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Team 2023/Q3 QBR with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50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2"/>
    </mc:Choice>
    <mc:Fallback xmlns="">
      <p:transition spd="slow" advTm="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C8EF083-3815-89C0-6509-01D0FF8C3E64}"/>
              </a:ext>
            </a:extLst>
          </p:cNvPr>
          <p:cNvSpPr/>
          <p:nvPr/>
        </p:nvSpPr>
        <p:spPr>
          <a:xfrm>
            <a:off x="131268" y="658762"/>
            <a:ext cx="3935588" cy="58993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0A8F69-2E82-1740-221B-CD2D64132002}"/>
              </a:ext>
            </a:extLst>
          </p:cNvPr>
          <p:cNvSpPr txBox="1"/>
          <p:nvPr/>
        </p:nvSpPr>
        <p:spPr>
          <a:xfrm>
            <a:off x="561800" y="3293365"/>
            <a:ext cx="30351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3200" dirty="0"/>
              <a:t>Ofira and Sherry</a:t>
            </a:r>
          </a:p>
          <a:p>
            <a:pPr algn="ctr"/>
            <a:endParaRPr lang="en-CA" altLang="zh-HK" sz="3200" dirty="0"/>
          </a:p>
          <a:p>
            <a:pPr algn="ctr"/>
            <a:endParaRPr lang="en-CA" altLang="zh-HK" sz="4400" b="1" dirty="0"/>
          </a:p>
          <a:p>
            <a:pPr algn="ctr"/>
            <a:endParaRPr lang="zh-HK" altLang="en-US" sz="3200" dirty="0"/>
          </a:p>
        </p:txBody>
      </p:sp>
      <p:pic>
        <p:nvPicPr>
          <p:cNvPr id="3" name="圖片 2" descr="一張含有 服裝, 人員, 建築, 足部穿著 的圖片&#10;&#10;自動產生的描述">
            <a:extLst>
              <a:ext uri="{FF2B5EF4-FFF2-40B4-BE49-F238E27FC236}">
                <a16:creationId xmlns:a16="http://schemas.microsoft.com/office/drawing/2014/main" id="{D50CCAD3-CE51-FA08-0F96-8E9A7AB68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82" y="647170"/>
            <a:ext cx="7884350" cy="591094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BA716F7-3F86-A082-83CD-073E6F08507C}"/>
              </a:ext>
            </a:extLst>
          </p:cNvPr>
          <p:cNvSpPr txBox="1"/>
          <p:nvPr/>
        </p:nvSpPr>
        <p:spPr>
          <a:xfrm>
            <a:off x="1343692" y="6188783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2024/01/08</a:t>
            </a:r>
            <a:endParaRPr lang="zh-HK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65F2078-6B4D-033D-89BB-AFB8E2FF1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24BF34C-3818-AFCA-C0E3-B5927817A5D4}"/>
              </a:ext>
            </a:extLst>
          </p:cNvPr>
          <p:cNvSpPr txBox="1"/>
          <p:nvPr/>
        </p:nvSpPr>
        <p:spPr>
          <a:xfrm>
            <a:off x="799045" y="1519379"/>
            <a:ext cx="2560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b="1" dirty="0">
                <a:solidFill>
                  <a:srgbClr val="0000FF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Welcome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14B3D4-9078-4DF3-0CA3-A2D58CF6A9E4}"/>
              </a:ext>
            </a:extLst>
          </p:cNvPr>
          <p:cNvSpPr txBox="1"/>
          <p:nvPr/>
        </p:nvSpPr>
        <p:spPr>
          <a:xfrm>
            <a:off x="2908332" y="38274"/>
            <a:ext cx="637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Sustainable Team Visit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6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5"/>
    </mc:Choice>
    <mc:Fallback xmlns="">
      <p:transition spd="slow" advTm="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6312865-D4DF-009A-C3C3-CCF39F02E270}"/>
              </a:ext>
            </a:extLst>
          </p:cNvPr>
          <p:cNvSpPr/>
          <p:nvPr/>
        </p:nvSpPr>
        <p:spPr>
          <a:xfrm>
            <a:off x="108154" y="754397"/>
            <a:ext cx="3935588" cy="589935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D18BF6F-749C-3C79-D665-D311538DF146}"/>
              </a:ext>
            </a:extLst>
          </p:cNvPr>
          <p:cNvSpPr txBox="1"/>
          <p:nvPr/>
        </p:nvSpPr>
        <p:spPr>
          <a:xfrm>
            <a:off x="974571" y="1281404"/>
            <a:ext cx="22703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4400" dirty="0">
                <a:solidFill>
                  <a:srgbClr val="0000FF"/>
                </a:solidFill>
              </a:rPr>
              <a:t>Site Tour</a:t>
            </a:r>
          </a:p>
        </p:txBody>
      </p:sp>
      <p:pic>
        <p:nvPicPr>
          <p:cNvPr id="3" name="圖片 2" descr="一張含有 服裝, 人員, 足部穿著, 室內 的圖片&#10;&#10;自動產生的描述">
            <a:extLst>
              <a:ext uri="{FF2B5EF4-FFF2-40B4-BE49-F238E27FC236}">
                <a16:creationId xmlns:a16="http://schemas.microsoft.com/office/drawing/2014/main" id="{0546951E-1B75-E1F1-D94C-149160035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58" y="754398"/>
            <a:ext cx="4202468" cy="5899352"/>
          </a:xfrm>
          <a:prstGeom prst="rect">
            <a:avLst/>
          </a:prstGeom>
        </p:spPr>
      </p:pic>
      <p:pic>
        <p:nvPicPr>
          <p:cNvPr id="5" name="圖片 4" descr="一張含有 服裝, 人員, 足部穿著, 男人 的圖片&#10;&#10;自動產生的描述">
            <a:extLst>
              <a:ext uri="{FF2B5EF4-FFF2-40B4-BE49-F238E27FC236}">
                <a16:creationId xmlns:a16="http://schemas.microsoft.com/office/drawing/2014/main" id="{9F3FFED8-AC43-608E-AFF7-6DA9B1C3B7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532" y="754397"/>
            <a:ext cx="4202468" cy="5899353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425DAD0-5652-4699-E4AE-4F4C71E67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3F587E5-84AF-3862-75CD-7B29FFE5FF27}"/>
              </a:ext>
            </a:extLst>
          </p:cNvPr>
          <p:cNvSpPr txBox="1"/>
          <p:nvPr/>
        </p:nvSpPr>
        <p:spPr>
          <a:xfrm>
            <a:off x="1354354" y="6284418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2024/01/08</a:t>
            </a:r>
            <a:endParaRPr lang="zh-HK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87F2335-BAC2-22FF-FDCB-9014100CB4A5}"/>
              </a:ext>
            </a:extLst>
          </p:cNvPr>
          <p:cNvSpPr txBox="1"/>
          <p:nvPr/>
        </p:nvSpPr>
        <p:spPr>
          <a:xfrm>
            <a:off x="2983224" y="82555"/>
            <a:ext cx="637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Sustainable Team Visit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1CF431D-A360-3093-B9D2-9858AB99D894}"/>
              </a:ext>
            </a:extLst>
          </p:cNvPr>
          <p:cNvSpPr txBox="1"/>
          <p:nvPr/>
        </p:nvSpPr>
        <p:spPr>
          <a:xfrm>
            <a:off x="631243" y="2163900"/>
            <a:ext cx="29569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HK" sz="2400" dirty="0"/>
              <a:t>Introduce Spread’s 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CA" altLang="zh-HK" sz="2400" dirty="0"/>
              <a:t>“Real-Time”</a:t>
            </a:r>
          </a:p>
          <a:p>
            <a:pPr algn="ctr"/>
            <a:r>
              <a:rPr lang="en-CA" altLang="zh-HK" sz="2400" dirty="0"/>
              <a:t>&amp; </a:t>
            </a:r>
          </a:p>
          <a:p>
            <a:pPr algn="ctr"/>
            <a:r>
              <a:rPr lang="en-CA" altLang="zh-HK" sz="2400" dirty="0"/>
              <a:t>“Data-Driven”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US" altLang="zh-CN" sz="3200" b="1" dirty="0"/>
              <a:t>Dashboards</a:t>
            </a:r>
            <a:br>
              <a:rPr lang="en-US" altLang="zh-CN" sz="3200" b="1" dirty="0"/>
            </a:br>
            <a:r>
              <a:rPr lang="en-US" altLang="zh-CN" sz="3200" b="1" dirty="0"/>
              <a:t>&amp;</a:t>
            </a:r>
            <a:br>
              <a:rPr lang="en-US" altLang="zh-CN" sz="3200" b="1" dirty="0"/>
            </a:br>
            <a:r>
              <a:rPr lang="en-US" altLang="zh-CN" sz="3200" b="1" dirty="0"/>
              <a:t>Operation</a:t>
            </a:r>
            <a:endParaRPr lang="zh-HK" alt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8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3"/>
    </mc:Choice>
    <mc:Fallback xmlns="">
      <p:transition spd="slow" advTm="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4" grpId="0"/>
      <p:bldP spid="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9F8CDAD-5A87-8BDB-3A11-9384C2A7A32A}"/>
              </a:ext>
            </a:extLst>
          </p:cNvPr>
          <p:cNvSpPr/>
          <p:nvPr/>
        </p:nvSpPr>
        <p:spPr>
          <a:xfrm>
            <a:off x="176981" y="924232"/>
            <a:ext cx="3935588" cy="570271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CA502FB-F6AE-0335-82B9-6ED3CA594593}"/>
              </a:ext>
            </a:extLst>
          </p:cNvPr>
          <p:cNvSpPr txBox="1"/>
          <p:nvPr/>
        </p:nvSpPr>
        <p:spPr>
          <a:xfrm>
            <a:off x="992013" y="1639053"/>
            <a:ext cx="2398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0000FF"/>
                </a:solidFill>
              </a:rPr>
              <a:t>Welcome </a:t>
            </a:r>
            <a:endParaRPr lang="en-CA" altLang="zh-HK" sz="4000" dirty="0">
              <a:solidFill>
                <a:srgbClr val="0000FF"/>
              </a:solidFill>
            </a:endParaRPr>
          </a:p>
        </p:txBody>
      </p:sp>
      <p:pic>
        <p:nvPicPr>
          <p:cNvPr id="3" name="圖片 2" descr="一張含有 服裝, 人員, 足部穿著, 建築 的圖片&#10;&#10;自動產生的描述">
            <a:extLst>
              <a:ext uri="{FF2B5EF4-FFF2-40B4-BE49-F238E27FC236}">
                <a16:creationId xmlns:a16="http://schemas.microsoft.com/office/drawing/2014/main" id="{044415CA-572D-12BA-9A10-AE47A75A1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10" y="924232"/>
            <a:ext cx="7655176" cy="5739133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617C833-A8F5-DBA2-05CA-CA1429C83B44}"/>
              </a:ext>
            </a:extLst>
          </p:cNvPr>
          <p:cNvSpPr txBox="1"/>
          <p:nvPr/>
        </p:nvSpPr>
        <p:spPr>
          <a:xfrm>
            <a:off x="1435885" y="6165121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2024/1/22</a:t>
            </a:r>
            <a:endParaRPr lang="zh-HK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6F2E896-59D1-972D-6CAE-1B32F0C9D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id="{6146C027-4004-B7EF-D1BB-83C9540B9553}"/>
              </a:ext>
            </a:extLst>
          </p:cNvPr>
          <p:cNvSpPr txBox="1"/>
          <p:nvPr/>
        </p:nvSpPr>
        <p:spPr>
          <a:xfrm>
            <a:off x="1125568" y="225300"/>
            <a:ext cx="994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Engineer Team visiting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A74539C-5850-CA8F-6D51-0AB67D2895E1}"/>
              </a:ext>
            </a:extLst>
          </p:cNvPr>
          <p:cNvSpPr txBox="1"/>
          <p:nvPr/>
        </p:nvSpPr>
        <p:spPr>
          <a:xfrm>
            <a:off x="1413643" y="2675171"/>
            <a:ext cx="14622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Joel</a:t>
            </a:r>
          </a:p>
          <a:p>
            <a:r>
              <a:rPr lang="en-US" altLang="zh-CN" sz="2800" dirty="0"/>
              <a:t>Sai Hari</a:t>
            </a:r>
          </a:p>
          <a:p>
            <a:r>
              <a:rPr lang="en-US" altLang="zh-CN" sz="2800" dirty="0"/>
              <a:t>Clarissa</a:t>
            </a:r>
          </a:p>
          <a:p>
            <a:r>
              <a:rPr lang="en-US" altLang="zh-CN" sz="2800" dirty="0"/>
              <a:t>Baulio</a:t>
            </a:r>
          </a:p>
          <a:p>
            <a:r>
              <a:rPr lang="en-US" altLang="zh-CN" sz="2800" dirty="0"/>
              <a:t>Wilfrido</a:t>
            </a:r>
          </a:p>
          <a:p>
            <a:r>
              <a:rPr lang="en-US" altLang="zh-CN" sz="2800" dirty="0"/>
              <a:t>Sherry</a:t>
            </a:r>
            <a:endParaRPr lang="zh-HK" alt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07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"/>
    </mc:Choice>
    <mc:Fallback xmlns="">
      <p:transition spd="slow" advTm="5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6B40199-FB9D-8845-5A19-CF080672D7DC}"/>
              </a:ext>
            </a:extLst>
          </p:cNvPr>
          <p:cNvSpPr/>
          <p:nvPr/>
        </p:nvSpPr>
        <p:spPr>
          <a:xfrm>
            <a:off x="101771" y="875071"/>
            <a:ext cx="3935588" cy="57911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圖片 3" descr="一張含有 服裝, 人員, 足部穿著, 建築 的圖片&#10;&#10;自動產生的描述">
            <a:extLst>
              <a:ext uri="{FF2B5EF4-FFF2-40B4-BE49-F238E27FC236}">
                <a16:creationId xmlns:a16="http://schemas.microsoft.com/office/drawing/2014/main" id="{9C4C3722-129F-BAAE-B36B-9B482923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03" y="875071"/>
            <a:ext cx="7929326" cy="579119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2121227-DC67-BF15-F556-2B5F13B96C05}"/>
              </a:ext>
            </a:extLst>
          </p:cNvPr>
          <p:cNvSpPr txBox="1"/>
          <p:nvPr/>
        </p:nvSpPr>
        <p:spPr>
          <a:xfrm>
            <a:off x="1435885" y="6165121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2024/1/22 </a:t>
            </a:r>
            <a:endParaRPr lang="zh-HK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E41F498-A48D-FE6B-E2F6-3F7B944D3F49}"/>
              </a:ext>
            </a:extLst>
          </p:cNvPr>
          <p:cNvSpPr txBox="1"/>
          <p:nvPr/>
        </p:nvSpPr>
        <p:spPr>
          <a:xfrm>
            <a:off x="426743" y="1352469"/>
            <a:ext cx="3285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altLang="zh-HK" sz="3200" dirty="0">
                <a:solidFill>
                  <a:srgbClr val="0000FF"/>
                </a:solidFill>
              </a:rPr>
              <a:t>Engineering Team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88630FA-3D38-6594-1BB4-3C3EFF560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3" name="文字方塊 3">
            <a:extLst>
              <a:ext uri="{FF2B5EF4-FFF2-40B4-BE49-F238E27FC236}">
                <a16:creationId xmlns:a16="http://schemas.microsoft.com/office/drawing/2014/main" id="{4AF08498-08D0-69EC-F509-1E8473A26120}"/>
              </a:ext>
            </a:extLst>
          </p:cNvPr>
          <p:cNvSpPr txBox="1"/>
          <p:nvPr/>
        </p:nvSpPr>
        <p:spPr>
          <a:xfrm>
            <a:off x="1125568" y="157320"/>
            <a:ext cx="9940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Engineer Team visiting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863DBEC-0820-243A-13B5-50724424DB09}"/>
              </a:ext>
            </a:extLst>
          </p:cNvPr>
          <p:cNvSpPr txBox="1"/>
          <p:nvPr/>
        </p:nvSpPr>
        <p:spPr>
          <a:xfrm>
            <a:off x="591085" y="2650799"/>
            <a:ext cx="29569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HK" sz="2400" dirty="0"/>
              <a:t>Introduce Spread’s 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CA" altLang="zh-HK" sz="2400" dirty="0"/>
              <a:t>“Real-Time”</a:t>
            </a:r>
          </a:p>
          <a:p>
            <a:pPr algn="ctr"/>
            <a:r>
              <a:rPr lang="en-CA" altLang="zh-HK" sz="2400" dirty="0"/>
              <a:t>&amp; </a:t>
            </a:r>
          </a:p>
          <a:p>
            <a:pPr algn="ctr"/>
            <a:r>
              <a:rPr lang="en-CA" altLang="zh-HK" sz="2400" dirty="0"/>
              <a:t>“Data-Driven”</a:t>
            </a:r>
          </a:p>
          <a:p>
            <a:pPr algn="ctr"/>
            <a:endParaRPr lang="en-CA" altLang="zh-HK" sz="2400" dirty="0"/>
          </a:p>
          <a:p>
            <a:pPr algn="ctr"/>
            <a:r>
              <a:rPr lang="en-US" altLang="zh-CN" sz="3200" b="1" dirty="0"/>
              <a:t>Amazon E2E</a:t>
            </a:r>
          </a:p>
          <a:p>
            <a:pPr algn="ctr"/>
            <a:r>
              <a:rPr lang="en-US" altLang="zh-CN" sz="3200" b="1" dirty="0"/>
              <a:t>Dashboard</a:t>
            </a:r>
            <a:endParaRPr lang="zh-HK" alt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03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8"/>
    </mc:Choice>
    <mc:Fallback xmlns="">
      <p:transition spd="slow" advTm="5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C37AB43-CFD4-C785-50EE-D7835461AD94}"/>
              </a:ext>
            </a:extLst>
          </p:cNvPr>
          <p:cNvSpPr/>
          <p:nvPr/>
        </p:nvSpPr>
        <p:spPr>
          <a:xfrm>
            <a:off x="131267" y="904568"/>
            <a:ext cx="3935588" cy="57617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1860A32-2869-B92B-CFC4-D6FFAD5BDB7B}"/>
              </a:ext>
            </a:extLst>
          </p:cNvPr>
          <p:cNvSpPr txBox="1"/>
          <p:nvPr/>
        </p:nvSpPr>
        <p:spPr>
          <a:xfrm>
            <a:off x="879842" y="1871639"/>
            <a:ext cx="2502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rgbClr val="0000FF"/>
                </a:solidFill>
              </a:rPr>
              <a:t>Welcome</a:t>
            </a:r>
            <a:endParaRPr lang="en-CA" altLang="zh-HK" sz="4400" dirty="0">
              <a:solidFill>
                <a:srgbClr val="0000FF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FBA543B-0B99-94D7-956D-EC34EF95492D}"/>
              </a:ext>
            </a:extLst>
          </p:cNvPr>
          <p:cNvSpPr txBox="1"/>
          <p:nvPr/>
        </p:nvSpPr>
        <p:spPr>
          <a:xfrm>
            <a:off x="1475781" y="2935716"/>
            <a:ext cx="124656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sz="2800" dirty="0"/>
              <a:t>Abbas</a:t>
            </a:r>
          </a:p>
          <a:p>
            <a:r>
              <a:rPr lang="en-CA" altLang="zh-HK" sz="2800" dirty="0"/>
              <a:t>Annie</a:t>
            </a:r>
          </a:p>
          <a:p>
            <a:r>
              <a:rPr lang="en-CA" altLang="zh-HK" sz="2800" dirty="0"/>
              <a:t>Levi</a:t>
            </a:r>
          </a:p>
          <a:p>
            <a:r>
              <a:rPr lang="en-CA" altLang="zh-HK" sz="2800" dirty="0"/>
              <a:t>Tu </a:t>
            </a:r>
          </a:p>
          <a:p>
            <a:r>
              <a:rPr lang="en-CA" altLang="zh-HK" sz="2800" dirty="0"/>
              <a:t>Wendy</a:t>
            </a:r>
            <a:endParaRPr lang="zh-HK" altLang="en-US" sz="2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ECA415F-438F-498B-C914-5FEFC0ACB4B6}"/>
              </a:ext>
            </a:extLst>
          </p:cNvPr>
          <p:cNvSpPr txBox="1"/>
          <p:nvPr/>
        </p:nvSpPr>
        <p:spPr>
          <a:xfrm>
            <a:off x="1389407" y="6155289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altLang="zh-HK" dirty="0"/>
              <a:t>2024/2/26</a:t>
            </a:r>
            <a:endParaRPr lang="zh-HK" altLang="en-US" dirty="0"/>
          </a:p>
        </p:txBody>
      </p:sp>
      <p:pic>
        <p:nvPicPr>
          <p:cNvPr id="11" name="圖片 10" descr="一張含有 戶外, 建築, 天空, 服裝 的圖片&#10;&#10;自動產生的描述">
            <a:extLst>
              <a:ext uri="{FF2B5EF4-FFF2-40B4-BE49-F238E27FC236}">
                <a16:creationId xmlns:a16="http://schemas.microsoft.com/office/drawing/2014/main" id="{F9F50F9A-66FD-9B73-5DEF-17123FA11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999" y="883178"/>
            <a:ext cx="7712295" cy="5783091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84A5273A-FAB9-A12D-DE3C-7468A509A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1794" y="6653750"/>
            <a:ext cx="1052052" cy="1853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6EE852D2-BCA6-8FDD-57A6-12F020A45EC4}"/>
              </a:ext>
            </a:extLst>
          </p:cNvPr>
          <p:cNvSpPr txBox="1"/>
          <p:nvPr/>
        </p:nvSpPr>
        <p:spPr>
          <a:xfrm>
            <a:off x="1389407" y="187150"/>
            <a:ext cx="9793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Amazon RL &amp; DOTS Team visiting </a:t>
            </a:r>
            <a:r>
              <a:rPr lang="en-CA" altLang="zh-HK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Spread Hong Kong</a:t>
            </a:r>
            <a:endParaRPr lang="zh-HK" altLang="en-US" sz="2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1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"/>
    </mc:Choice>
    <mc:Fallback xmlns="">
      <p:transition spd="slow" advTm="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333</Words>
  <Application>Microsoft Office PowerPoint</Application>
  <PresentationFormat>寬螢幕</PresentationFormat>
  <Paragraphs>141</Paragraphs>
  <Slides>17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  <vt:variant>
        <vt:lpstr>自訂放映</vt:lpstr>
      </vt:variant>
      <vt:variant>
        <vt:i4>1</vt:i4>
      </vt:variant>
    </vt:vector>
  </HeadingPairs>
  <TitlesOfParts>
    <vt:vector size="24" baseType="lpstr">
      <vt:lpstr>Microsoft YaHei Light</vt:lpstr>
      <vt:lpstr>Microsoft YaHei UI</vt:lpstr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自訂放映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I-Hsueh Chao</dc:creator>
  <cp:lastModifiedBy>Jenny Yang</cp:lastModifiedBy>
  <cp:revision>41</cp:revision>
  <dcterms:created xsi:type="dcterms:W3CDTF">2024-07-15T03:44:48Z</dcterms:created>
  <dcterms:modified xsi:type="dcterms:W3CDTF">2024-11-05T23:51:36Z</dcterms:modified>
</cp:coreProperties>
</file>