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7" r:id="rId2"/>
    <p:sldId id="288" r:id="rId3"/>
    <p:sldId id="256" r:id="rId4"/>
    <p:sldId id="278" r:id="rId5"/>
    <p:sldId id="283" r:id="rId6"/>
    <p:sldId id="275" r:id="rId7"/>
    <p:sldId id="279" r:id="rId8"/>
    <p:sldId id="284" r:id="rId9"/>
    <p:sldId id="282" r:id="rId10"/>
    <p:sldId id="262" r:id="rId11"/>
    <p:sldId id="285" r:id="rId12"/>
  </p:sldIdLst>
  <p:sldSz cx="12192000" cy="6858000"/>
  <p:notesSz cx="6858000" cy="9144000"/>
  <p:custShowLst>
    <p:custShow name="自訂放映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7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4D98A-4A96-4067-93F2-B20D753E3006}" type="datetimeFigureOut">
              <a:rPr lang="zh-HK" altLang="en-US" smtClean="0"/>
              <a:t>16/7/2024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DF6C-712A-45F5-815D-6A607F5DDE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DF6C-712A-45F5-815D-6A607F5DDE1F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044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D7FCAA-BD6D-665E-474A-9823F91A4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AB279E-0E3A-C36A-264E-4FB58530C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D5A5F9-2223-85BD-950A-B892A7E2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738-0DB2-495B-9F86-CDA202C94FC9}" type="datetimeFigureOut">
              <a:rPr lang="zh-HK" altLang="en-US" smtClean="0"/>
              <a:t>16/7/2024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79DD66-C212-8FB3-DDA3-0846747A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CC2886-544A-4D3A-04F0-59AA1B73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82AD-895A-4CBC-BFB8-1E342B5CA1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152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E56B18-0897-4977-29C2-797587A7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41559AE-A77E-E822-B39C-944DD959A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535EC0-3DCE-0D6B-8180-BECCF9B1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738-0DB2-495B-9F86-CDA202C94FC9}" type="datetimeFigureOut">
              <a:rPr lang="zh-HK" altLang="en-US" smtClean="0"/>
              <a:t>16/7/2024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6E51A8-0D92-5023-4785-508B06FA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C8EB07-5F14-326E-5960-DC142C2A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82AD-895A-4CBC-BFB8-1E342B5CA1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395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EC455FB-9F97-6661-C80C-0D60D9740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82EB5DF-62EF-6533-0F4C-4AD9F5AD2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B83E26-C0B9-DDF4-8548-FACC3330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738-0DB2-495B-9F86-CDA202C94FC9}" type="datetimeFigureOut">
              <a:rPr lang="zh-HK" altLang="en-US" smtClean="0"/>
              <a:t>16/7/2024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93332C-6604-AD13-7190-7A0BE657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5341B0-A595-9465-6965-9D94D96D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82AD-895A-4CBC-BFB8-1E342B5CA1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931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B4CE98-8F3A-782F-0F36-AC3274C1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B191CB-6E26-E8DE-95AC-E26B9EF0F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7FECCE-99C5-E482-C470-6FF6C4E8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738-0DB2-495B-9F86-CDA202C94FC9}" type="datetimeFigureOut">
              <a:rPr lang="zh-HK" altLang="en-US" smtClean="0"/>
              <a:t>16/7/2024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34E04C-1B53-15B7-CC02-B8363F1BE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018413-B643-9C0B-B42E-2C8649FE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82AD-895A-4CBC-BFB8-1E342B5CA1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988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A2F644-4DBB-978D-1EF1-A5FD05A6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3BCCA63-A7A4-B791-1B4A-75BF8196A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441843-7A75-37B6-1756-A8402B49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738-0DB2-495B-9F86-CDA202C94FC9}" type="datetimeFigureOut">
              <a:rPr lang="zh-HK" altLang="en-US" smtClean="0"/>
              <a:t>16/7/2024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FB10B1-9F26-666B-BBB1-4D42CB35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E927FF-114D-39F9-6374-C16544B8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82AD-895A-4CBC-BFB8-1E342B5CA1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425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5F2C1C-875E-0BBC-06D9-9C701877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7AE3CD-CC30-C0EE-D1BB-5DA9C1CB9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926BDA1-1DD2-B6AA-36FC-275A551BD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F9DA6D-4D7C-A6F5-A62C-5A6FCC90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738-0DB2-495B-9F86-CDA202C94FC9}" type="datetimeFigureOut">
              <a:rPr lang="zh-HK" altLang="en-US" smtClean="0"/>
              <a:t>16/7/2024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BF2E2D5-ECE2-6A7C-AF86-665CD7D3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0020142-05FC-86A4-DB05-38DD09FE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82AD-895A-4CBC-BFB8-1E342B5CA1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980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652576-5529-ECE3-BC1D-7C730FBD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162314-0AA6-5E1E-8B80-56F0556A1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C24EDA5-CC16-010E-A891-BE743A04D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8B457C4-9B75-3B7E-2D0A-F2BD9B3BE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3F0B6AD-50AB-8BEF-2948-FD5AAAFE1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151E6D3-5C48-818D-20CD-5DE44D9F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738-0DB2-495B-9F86-CDA202C94FC9}" type="datetimeFigureOut">
              <a:rPr lang="zh-HK" altLang="en-US" smtClean="0"/>
              <a:t>16/7/2024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318EE6A-48F1-6FF4-AF3E-27231E80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37917AC-274E-6B09-2A25-FA1827AC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82AD-895A-4CBC-BFB8-1E342B5CA1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638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C4FAFB-8A65-9CD1-9B09-BCA69A8F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28FDB1F-7808-BC59-4C00-E69D01A4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738-0DB2-495B-9F86-CDA202C94FC9}" type="datetimeFigureOut">
              <a:rPr lang="zh-HK" altLang="en-US" smtClean="0"/>
              <a:t>16/7/2024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1BF8CB0-2920-7288-37FF-2B623F96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5A7521-12EC-6B60-7161-97BB5EBD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82AD-895A-4CBC-BFB8-1E342B5CA1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796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E95FB78-F533-A680-F2F5-3FFCE72E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738-0DB2-495B-9F86-CDA202C94FC9}" type="datetimeFigureOut">
              <a:rPr lang="zh-HK" altLang="en-US" smtClean="0"/>
              <a:t>16/7/2024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36D2615-7459-C068-ED06-161A4124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0B8443-AC79-5761-655E-6DAA6B59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82AD-895A-4CBC-BFB8-1E342B5CA1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643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86816E-CC61-CECF-2D46-25E833E7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F0F7F7-47CF-B8D1-50F2-457C19DE2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D3BA89F-E689-98E6-81DA-0D2643B01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5352F8-4F13-CA79-FEF0-56B703F9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738-0DB2-495B-9F86-CDA202C94FC9}" type="datetimeFigureOut">
              <a:rPr lang="zh-HK" altLang="en-US" smtClean="0"/>
              <a:t>16/7/2024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7C3427F-F327-3641-91CE-02A16419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995913-2056-5207-2CC4-B5660FCB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82AD-895A-4CBC-BFB8-1E342B5CA1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965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1C7B8B-1F88-FE01-B080-03925C72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2F537A2-1FBD-1C56-F59C-D462B7466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CCCA399-EE63-3F02-E29B-8BBCE7C2F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C6E6486-B8C8-B10D-C7E3-F5884A89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738-0DB2-495B-9F86-CDA202C94FC9}" type="datetimeFigureOut">
              <a:rPr lang="zh-HK" altLang="en-US" smtClean="0"/>
              <a:t>16/7/2024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6713B4-E380-0E5C-140B-8F458F93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A7F7604-5AEE-A9EE-7362-E2B578BA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82AD-895A-4CBC-BFB8-1E342B5CA1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426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4E2C630-70E2-48CB-7CF4-0C366770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995C0E-4C60-0208-134B-EEEE98AAE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D017F3-8C36-B960-A7A1-8EC8ACBA8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131738-0DB2-495B-9F86-CDA202C94FC9}" type="datetimeFigureOut">
              <a:rPr lang="zh-HK" altLang="en-US" smtClean="0"/>
              <a:t>16/7/2024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FB6F28-C1E8-5837-28EF-8DBE17BA8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8BDE21-A995-56E6-B3B4-CBFA77B98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0782AD-895A-4CBC-BFB8-1E342B5CA1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681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439CA8-386B-ED31-A90A-92A475829AA0}"/>
              </a:ext>
            </a:extLst>
          </p:cNvPr>
          <p:cNvSpPr/>
          <p:nvPr/>
        </p:nvSpPr>
        <p:spPr>
          <a:xfrm>
            <a:off x="111604" y="816077"/>
            <a:ext cx="3935588" cy="58403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77DA4E-FAD1-7A9F-AA93-9DD1FE15B47C}"/>
              </a:ext>
            </a:extLst>
          </p:cNvPr>
          <p:cNvSpPr txBox="1"/>
          <p:nvPr/>
        </p:nvSpPr>
        <p:spPr>
          <a:xfrm>
            <a:off x="2200574" y="114719"/>
            <a:ext cx="779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Heilind &amp; Spread Hong Kong </a:t>
            </a:r>
            <a:r>
              <a:rPr lang="en-US" altLang="zh-CN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Experience Journey</a:t>
            </a:r>
            <a:endParaRPr lang="zh-HK" altLang="en-US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CF3FD96-F70B-9A76-2ADE-25CB5503EE17}"/>
              </a:ext>
            </a:extLst>
          </p:cNvPr>
          <p:cNvSpPr txBox="1"/>
          <p:nvPr/>
        </p:nvSpPr>
        <p:spPr>
          <a:xfrm>
            <a:off x="827901" y="1757129"/>
            <a:ext cx="2560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4400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Welcome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FA42F9D-D4DC-0C2A-DCD6-9FB6E22BA57E}"/>
              </a:ext>
            </a:extLst>
          </p:cNvPr>
          <p:cNvSpPr txBox="1"/>
          <p:nvPr/>
        </p:nvSpPr>
        <p:spPr>
          <a:xfrm>
            <a:off x="655385" y="2905780"/>
            <a:ext cx="28493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2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Robert W. Clapp</a:t>
            </a:r>
          </a:p>
          <a:p>
            <a:r>
              <a:rPr lang="en-CA" altLang="zh-HK" sz="2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Scott Jacobs</a:t>
            </a:r>
          </a:p>
          <a:p>
            <a:r>
              <a:rPr lang="en-CA" altLang="zh-HK" sz="2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William Sim</a:t>
            </a:r>
          </a:p>
          <a:p>
            <a:r>
              <a:rPr lang="en-CA" altLang="zh-HK" sz="2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William Neo</a:t>
            </a:r>
          </a:p>
          <a:p>
            <a:r>
              <a:rPr lang="en-CA" altLang="zh-HK" sz="2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Kwan Lin</a:t>
            </a:r>
            <a:endParaRPr lang="zh-HK" altLang="en-US" sz="2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6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4"/>
    </mc:Choice>
    <mc:Fallback xmlns="">
      <p:transition spd="slow" advTm="9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服裝, 男人, 人員 的圖片&#10;&#10;自動產生的描述">
            <a:extLst>
              <a:ext uri="{FF2B5EF4-FFF2-40B4-BE49-F238E27FC236}">
                <a16:creationId xmlns:a16="http://schemas.microsoft.com/office/drawing/2014/main" id="{4BB9A05F-BC6D-6C04-1EE0-84DC3BAF9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66" y="757084"/>
            <a:ext cx="7924630" cy="589935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C8EF083-3815-89C0-6509-01D0FF8C3E64}"/>
              </a:ext>
            </a:extLst>
          </p:cNvPr>
          <p:cNvSpPr/>
          <p:nvPr/>
        </p:nvSpPr>
        <p:spPr>
          <a:xfrm>
            <a:off x="131268" y="757084"/>
            <a:ext cx="3935588" cy="58993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62082A4-B33D-C23B-8A3A-FAEC98660CA1}"/>
              </a:ext>
            </a:extLst>
          </p:cNvPr>
          <p:cNvSpPr txBox="1"/>
          <p:nvPr/>
        </p:nvSpPr>
        <p:spPr>
          <a:xfrm>
            <a:off x="616839" y="155772"/>
            <a:ext cx="1095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Heilind &amp; Spread Collaboration for Supermicro &amp; Amphenol Introduction in Taiwan</a:t>
            </a:r>
            <a:endParaRPr lang="zh-HK" alt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8E9A697-9B21-7B4F-C71E-8F338DDBEFC4}"/>
              </a:ext>
            </a:extLst>
          </p:cNvPr>
          <p:cNvSpPr txBox="1"/>
          <p:nvPr/>
        </p:nvSpPr>
        <p:spPr>
          <a:xfrm>
            <a:off x="623294" y="1747297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4400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Phase Four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D0A8F69-2E82-1740-221B-CD2D64132002}"/>
              </a:ext>
            </a:extLst>
          </p:cNvPr>
          <p:cNvSpPr txBox="1"/>
          <p:nvPr/>
        </p:nvSpPr>
        <p:spPr>
          <a:xfrm>
            <a:off x="389928" y="3247759"/>
            <a:ext cx="337893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Peter Liu &amp; Supermicro</a:t>
            </a:r>
          </a:p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Experience Journey:</a:t>
            </a:r>
          </a:p>
          <a:p>
            <a:pPr algn="ctr"/>
            <a:endParaRPr lang="en-CA" altLang="zh-HK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endParaRPr lang="en-CA" altLang="zh-HK" sz="3600" b="1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en-CA" altLang="zh-HK" sz="36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Dashboards</a:t>
            </a:r>
          </a:p>
          <a:p>
            <a:pPr algn="ctr"/>
            <a:endParaRPr lang="zh-HK" altLang="en-US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6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5"/>
    </mc:Choice>
    <mc:Fallback xmlns="">
      <p:transition spd="slow" advTm="6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439CA8-386B-ED31-A90A-92A475829AA0}"/>
              </a:ext>
            </a:extLst>
          </p:cNvPr>
          <p:cNvSpPr/>
          <p:nvPr/>
        </p:nvSpPr>
        <p:spPr>
          <a:xfrm>
            <a:off x="111604" y="816077"/>
            <a:ext cx="3935588" cy="58403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3" name="圖片 2" descr="一張含有 文字, 服裝, 人員, 室內 的圖片&#10;&#10;自動產生的描述">
            <a:extLst>
              <a:ext uri="{FF2B5EF4-FFF2-40B4-BE49-F238E27FC236}">
                <a16:creationId xmlns:a16="http://schemas.microsoft.com/office/drawing/2014/main" id="{23E7F3E5-31AB-B6FE-4134-2FFE42C786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1"/>
          <a:stretch/>
        </p:blipFill>
        <p:spPr>
          <a:xfrm>
            <a:off x="4129549" y="816077"/>
            <a:ext cx="7950847" cy="584036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677DA4E-FAD1-7A9F-AA93-9DD1FE15B47C}"/>
              </a:ext>
            </a:extLst>
          </p:cNvPr>
          <p:cNvSpPr txBox="1"/>
          <p:nvPr/>
        </p:nvSpPr>
        <p:spPr>
          <a:xfrm>
            <a:off x="598662" y="201563"/>
            <a:ext cx="1095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Heilind &amp; Spread Collaboration for Supermicro &amp; Amphenol Introduction in Taiwan</a:t>
            </a:r>
            <a:endParaRPr lang="zh-HK" alt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CF3FD96-F70B-9A76-2ADE-25CB5503EE17}"/>
              </a:ext>
            </a:extLst>
          </p:cNvPr>
          <p:cNvSpPr txBox="1"/>
          <p:nvPr/>
        </p:nvSpPr>
        <p:spPr>
          <a:xfrm>
            <a:off x="623294" y="1747297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4400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Phase Four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8F2B275-9E01-5FF9-8415-CD3E0D12D935}"/>
              </a:ext>
            </a:extLst>
          </p:cNvPr>
          <p:cNvSpPr txBox="1"/>
          <p:nvPr/>
        </p:nvSpPr>
        <p:spPr>
          <a:xfrm>
            <a:off x="131505" y="3267424"/>
            <a:ext cx="3915687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Peter Liu demonstrates </a:t>
            </a:r>
          </a:p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Real-Time Model:</a:t>
            </a:r>
          </a:p>
          <a:p>
            <a:pPr algn="ctr"/>
            <a:endParaRPr lang="en-CA" altLang="zh-HK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endParaRPr lang="en-CA" altLang="zh-HK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en-CA" altLang="zh-HK" sz="28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Inventory Optimization</a:t>
            </a:r>
          </a:p>
          <a:p>
            <a:pPr algn="ctr"/>
            <a:endParaRPr lang="en-CA" altLang="zh-HK" sz="3600" b="1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endParaRPr lang="zh-HK" altLang="en-US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8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7"/>
    </mc:Choice>
    <mc:Fallback xmlns="">
      <p:transition spd="slow" advTm="7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439CA8-386B-ED31-A90A-92A475829AA0}"/>
              </a:ext>
            </a:extLst>
          </p:cNvPr>
          <p:cNvSpPr/>
          <p:nvPr/>
        </p:nvSpPr>
        <p:spPr>
          <a:xfrm>
            <a:off x="111604" y="816077"/>
            <a:ext cx="3935588" cy="58403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77DA4E-FAD1-7A9F-AA93-9DD1FE15B47C}"/>
              </a:ext>
            </a:extLst>
          </p:cNvPr>
          <p:cNvSpPr txBox="1"/>
          <p:nvPr/>
        </p:nvSpPr>
        <p:spPr>
          <a:xfrm>
            <a:off x="2314708" y="83941"/>
            <a:ext cx="779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Heilind &amp; Spread Hong Kong </a:t>
            </a:r>
            <a:r>
              <a:rPr lang="en-US" altLang="zh-CN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Experience Journey</a:t>
            </a:r>
            <a:endParaRPr lang="zh-HK" altLang="en-US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CF3FD96-F70B-9A76-2ADE-25CB5503EE17}"/>
              </a:ext>
            </a:extLst>
          </p:cNvPr>
          <p:cNvSpPr txBox="1"/>
          <p:nvPr/>
        </p:nvSpPr>
        <p:spPr>
          <a:xfrm>
            <a:off x="827901" y="1757129"/>
            <a:ext cx="2560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4400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Welcome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B9C95A4-0697-0893-F662-DF04110832DF}"/>
              </a:ext>
            </a:extLst>
          </p:cNvPr>
          <p:cNvSpPr txBox="1"/>
          <p:nvPr/>
        </p:nvSpPr>
        <p:spPr>
          <a:xfrm>
            <a:off x="655385" y="2905780"/>
            <a:ext cx="28493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2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Robert W. Clapp</a:t>
            </a:r>
          </a:p>
          <a:p>
            <a:r>
              <a:rPr lang="en-CA" altLang="zh-HK" sz="2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Scott Jacobs</a:t>
            </a:r>
          </a:p>
          <a:p>
            <a:r>
              <a:rPr lang="en-CA" altLang="zh-HK" sz="2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William Sim</a:t>
            </a:r>
          </a:p>
          <a:p>
            <a:r>
              <a:rPr lang="en-CA" altLang="zh-HK" sz="2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William Neo</a:t>
            </a:r>
          </a:p>
          <a:p>
            <a:r>
              <a:rPr lang="en-CA" altLang="zh-HK" sz="2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Kwan Lin</a:t>
            </a:r>
            <a:endParaRPr lang="zh-HK" altLang="en-US" sz="2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4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2"/>
    </mc:Choice>
    <mc:Fallback xmlns="">
      <p:transition spd="slow" advTm="6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人員, 服裝, 男人, 天空 的圖片&#10;&#10;自動產生的描述">
            <a:extLst>
              <a:ext uri="{FF2B5EF4-FFF2-40B4-BE49-F238E27FC236}">
                <a16:creationId xmlns:a16="http://schemas.microsoft.com/office/drawing/2014/main" id="{B1152221-A7B1-3DB1-B0B4-18B4145B3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42" y="884903"/>
            <a:ext cx="7993626" cy="586494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F6AD9BD-A3A8-F4E6-D744-0DB6D496ED66}"/>
              </a:ext>
            </a:extLst>
          </p:cNvPr>
          <p:cNvSpPr/>
          <p:nvPr/>
        </p:nvSpPr>
        <p:spPr>
          <a:xfrm>
            <a:off x="252954" y="963561"/>
            <a:ext cx="3935588" cy="56855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altLang="zh-HK" sz="1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A6AF2D2-1E9C-5834-39BA-30E6697289F6}"/>
              </a:ext>
            </a:extLst>
          </p:cNvPr>
          <p:cNvSpPr txBox="1"/>
          <p:nvPr/>
        </p:nvSpPr>
        <p:spPr>
          <a:xfrm>
            <a:off x="2586609" y="231735"/>
            <a:ext cx="701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Kwan Lin Visit: Explored the Value of Spread</a:t>
            </a:r>
            <a:endParaRPr lang="zh-HK" altLang="en-US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35172D4-E3DA-7435-1363-76BB78C169F4}"/>
              </a:ext>
            </a:extLst>
          </p:cNvPr>
          <p:cNvSpPr txBox="1"/>
          <p:nvPr/>
        </p:nvSpPr>
        <p:spPr>
          <a:xfrm>
            <a:off x="786733" y="3806312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2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Know Each Other</a:t>
            </a:r>
            <a:endParaRPr lang="zh-HK" altLang="en-US" sz="2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D0078E4-7358-7AFB-2847-850115F3D7C7}"/>
              </a:ext>
            </a:extLst>
          </p:cNvPr>
          <p:cNvSpPr txBox="1"/>
          <p:nvPr/>
        </p:nvSpPr>
        <p:spPr>
          <a:xfrm>
            <a:off x="806739" y="2282247"/>
            <a:ext cx="2954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4400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Phase One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4655915-123D-5E66-11FF-8D08A7915F8B}"/>
              </a:ext>
            </a:extLst>
          </p:cNvPr>
          <p:cNvSpPr txBox="1"/>
          <p:nvPr/>
        </p:nvSpPr>
        <p:spPr>
          <a:xfrm>
            <a:off x="1294052" y="6145457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2020/September</a:t>
            </a:r>
            <a:endParaRPr lang="zh-HK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8"/>
    </mc:Choice>
    <mc:Fallback xmlns="">
      <p:transition spd="slow" advTm="5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BAA05F5-F654-D33D-F7C3-A64E16119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934" y="884902"/>
            <a:ext cx="7909744" cy="57420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9F8CDAD-5A87-8BDB-3A11-9384C2A7A32A}"/>
              </a:ext>
            </a:extLst>
          </p:cNvPr>
          <p:cNvSpPr/>
          <p:nvPr/>
        </p:nvSpPr>
        <p:spPr>
          <a:xfrm>
            <a:off x="176981" y="884902"/>
            <a:ext cx="3935588" cy="57420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A424B7A-F1E6-5F4C-7CFB-9D424CD5DD51}"/>
              </a:ext>
            </a:extLst>
          </p:cNvPr>
          <p:cNvSpPr txBox="1"/>
          <p:nvPr/>
        </p:nvSpPr>
        <p:spPr>
          <a:xfrm>
            <a:off x="2871399" y="140776"/>
            <a:ext cx="644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Heilind Engagement with Spread Taiwan</a:t>
            </a:r>
            <a:endParaRPr lang="zh-HK" altLang="en-US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614039B-1407-C045-792F-6C0BABD6F415}"/>
              </a:ext>
            </a:extLst>
          </p:cNvPr>
          <p:cNvSpPr txBox="1"/>
          <p:nvPr/>
        </p:nvSpPr>
        <p:spPr>
          <a:xfrm>
            <a:off x="806739" y="2282247"/>
            <a:ext cx="2869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4400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Phase Two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DE3C86A-4A8F-081D-CCDD-64DEF8BDC610}"/>
              </a:ext>
            </a:extLst>
          </p:cNvPr>
          <p:cNvSpPr txBox="1"/>
          <p:nvPr/>
        </p:nvSpPr>
        <p:spPr>
          <a:xfrm>
            <a:off x="1389407" y="6155289"/>
            <a:ext cx="1546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2021/January</a:t>
            </a:r>
            <a:endParaRPr lang="zh-HK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4300765-342F-5AF4-D066-FBBFB2FFC89A}"/>
              </a:ext>
            </a:extLst>
          </p:cNvPr>
          <p:cNvSpPr txBox="1"/>
          <p:nvPr/>
        </p:nvSpPr>
        <p:spPr>
          <a:xfrm>
            <a:off x="904692" y="3564981"/>
            <a:ext cx="2480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altLang="zh-HK" sz="2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Collaboration </a:t>
            </a:r>
          </a:p>
          <a:p>
            <a:pPr algn="ctr"/>
            <a:r>
              <a:rPr lang="en-CA" altLang="zh-HK" sz="2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Engagement</a:t>
            </a:r>
            <a:endParaRPr lang="zh-HK" altLang="en-US" sz="2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1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8"/>
    </mc:Choice>
    <mc:Fallback xmlns="">
      <p:transition spd="slow" advTm="4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9F8CDAD-5A87-8BDB-3A11-9384C2A7A32A}"/>
              </a:ext>
            </a:extLst>
          </p:cNvPr>
          <p:cNvSpPr/>
          <p:nvPr/>
        </p:nvSpPr>
        <p:spPr>
          <a:xfrm>
            <a:off x="176981" y="924232"/>
            <a:ext cx="3935588" cy="57027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38C5EE7-0952-73D6-2B71-FDA43F07E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542" y="924232"/>
            <a:ext cx="7983794" cy="570270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37A7FCD-CDF8-7A82-5828-91484864FCCD}"/>
              </a:ext>
            </a:extLst>
          </p:cNvPr>
          <p:cNvSpPr txBox="1"/>
          <p:nvPr/>
        </p:nvSpPr>
        <p:spPr>
          <a:xfrm>
            <a:off x="2871399" y="98323"/>
            <a:ext cx="644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Heilind Engagement with Spread Taiwan</a:t>
            </a:r>
            <a:endParaRPr lang="zh-HK" altLang="en-US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CA502FB-F6AE-0335-82B9-6ED3CA594593}"/>
              </a:ext>
            </a:extLst>
          </p:cNvPr>
          <p:cNvSpPr txBox="1"/>
          <p:nvPr/>
        </p:nvSpPr>
        <p:spPr>
          <a:xfrm>
            <a:off x="806739" y="2282247"/>
            <a:ext cx="2869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4400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Phase Two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6048C56-3594-A537-B01F-1E84F6E333DF}"/>
              </a:ext>
            </a:extLst>
          </p:cNvPr>
          <p:cNvSpPr txBox="1"/>
          <p:nvPr/>
        </p:nvSpPr>
        <p:spPr>
          <a:xfrm>
            <a:off x="81221" y="3535484"/>
            <a:ext cx="4100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Heilind and Spread deliver</a:t>
            </a:r>
          </a:p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Joint-Service </a:t>
            </a:r>
            <a:r>
              <a:rPr lang="en-CA" altLang="zh-HK" sz="2400" dirty="0" err="1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Committments</a:t>
            </a:r>
            <a:endParaRPr lang="en-CA" altLang="zh-HK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0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7"/>
    </mc:Choice>
    <mc:Fallback xmlns="">
      <p:transition spd="slow" advTm="5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85D7807-DBF7-1357-0E1E-D4B4807EC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548" y="875071"/>
            <a:ext cx="8000009" cy="579119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6B40199-FB9D-8845-5A19-CF080672D7DC}"/>
              </a:ext>
            </a:extLst>
          </p:cNvPr>
          <p:cNvSpPr/>
          <p:nvPr/>
        </p:nvSpPr>
        <p:spPr>
          <a:xfrm>
            <a:off x="101771" y="875071"/>
            <a:ext cx="3935588" cy="57911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7EBB2A4-DF50-1983-1ACE-2CBFC0DE1CC2}"/>
              </a:ext>
            </a:extLst>
          </p:cNvPr>
          <p:cNvSpPr txBox="1"/>
          <p:nvPr/>
        </p:nvSpPr>
        <p:spPr>
          <a:xfrm>
            <a:off x="2871399" y="191731"/>
            <a:ext cx="644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Heilind Engagement with Spread Taiwan</a:t>
            </a:r>
            <a:endParaRPr lang="zh-HK" altLang="en-US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80C3A15-C770-D495-DF5C-057784631777}"/>
              </a:ext>
            </a:extLst>
          </p:cNvPr>
          <p:cNvSpPr txBox="1"/>
          <p:nvPr/>
        </p:nvSpPr>
        <p:spPr>
          <a:xfrm>
            <a:off x="685051" y="2316114"/>
            <a:ext cx="2869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4400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Phase Two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C93387E-9D3B-3E52-D392-EF6470B13949}"/>
              </a:ext>
            </a:extLst>
          </p:cNvPr>
          <p:cNvSpPr txBox="1"/>
          <p:nvPr/>
        </p:nvSpPr>
        <p:spPr>
          <a:xfrm>
            <a:off x="339757" y="3535484"/>
            <a:ext cx="3583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Fulfill Heilind Customers’</a:t>
            </a:r>
          </a:p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Service Expectations</a:t>
            </a:r>
            <a:endParaRPr lang="zh-HK" altLang="en-US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0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8"/>
    </mc:Choice>
    <mc:Fallback xmlns="">
      <p:transition spd="slow" advTm="5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服裝, 男人, 人員, 室內 的圖片&#10;&#10;自動產生的描述">
            <a:extLst>
              <a:ext uri="{FF2B5EF4-FFF2-40B4-BE49-F238E27FC236}">
                <a16:creationId xmlns:a16="http://schemas.microsoft.com/office/drawing/2014/main" id="{BF591F78-E0D8-D04A-CF9D-23EE83AC8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16" y="904568"/>
            <a:ext cx="7982577" cy="57617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C37AB43-CFD4-C785-50EE-D7835461AD94}"/>
              </a:ext>
            </a:extLst>
          </p:cNvPr>
          <p:cNvSpPr/>
          <p:nvPr/>
        </p:nvSpPr>
        <p:spPr>
          <a:xfrm>
            <a:off x="131267" y="904568"/>
            <a:ext cx="3935588" cy="57617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A84595A-AB23-3CE1-0536-816980BD46E6}"/>
              </a:ext>
            </a:extLst>
          </p:cNvPr>
          <p:cNvSpPr txBox="1"/>
          <p:nvPr/>
        </p:nvSpPr>
        <p:spPr>
          <a:xfrm>
            <a:off x="121993" y="203138"/>
            <a:ext cx="11948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Experience Journey : Kwan Lin &amp; APAC Management Team in Spread Taiwan</a:t>
            </a:r>
            <a:endParaRPr lang="zh-HK" altLang="en-US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1860A32-2869-B92B-CFC4-D6FFAD5BDB7B}"/>
              </a:ext>
            </a:extLst>
          </p:cNvPr>
          <p:cNvSpPr txBox="1"/>
          <p:nvPr/>
        </p:nvSpPr>
        <p:spPr>
          <a:xfrm>
            <a:off x="550455" y="2286514"/>
            <a:ext cx="3298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4400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Phase Three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FBA543B-0B99-94D7-956D-EC34EF95492D}"/>
              </a:ext>
            </a:extLst>
          </p:cNvPr>
          <p:cNvSpPr txBox="1"/>
          <p:nvPr/>
        </p:nvSpPr>
        <p:spPr>
          <a:xfrm>
            <a:off x="704955" y="3535484"/>
            <a:ext cx="2852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APAC Team’s </a:t>
            </a:r>
          </a:p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Experience Journey</a:t>
            </a:r>
            <a:endParaRPr lang="zh-HK" altLang="en-US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ECA415F-438F-498B-C914-5FEFC0ACB4B6}"/>
              </a:ext>
            </a:extLst>
          </p:cNvPr>
          <p:cNvSpPr txBox="1"/>
          <p:nvPr/>
        </p:nvSpPr>
        <p:spPr>
          <a:xfrm>
            <a:off x="1389407" y="6155289"/>
            <a:ext cx="1717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2023/February</a:t>
            </a:r>
            <a:endParaRPr lang="zh-HK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1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2"/>
    </mc:Choice>
    <mc:Fallback xmlns="">
      <p:transition spd="slow" advTm="6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C37AB43-CFD4-C785-50EE-D7835461AD94}"/>
              </a:ext>
            </a:extLst>
          </p:cNvPr>
          <p:cNvSpPr/>
          <p:nvPr/>
        </p:nvSpPr>
        <p:spPr>
          <a:xfrm>
            <a:off x="133375" y="914400"/>
            <a:ext cx="3935588" cy="58206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4" name="圖片 3" descr="一張含有 服裝, 男人, 室內, 人員 的圖片&#10;&#10;自動產生的描述">
            <a:extLst>
              <a:ext uri="{FF2B5EF4-FFF2-40B4-BE49-F238E27FC236}">
                <a16:creationId xmlns:a16="http://schemas.microsoft.com/office/drawing/2014/main" id="{F19BBB7C-B046-0251-0B07-1ACC0781D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2" b="10552"/>
          <a:stretch/>
        </p:blipFill>
        <p:spPr>
          <a:xfrm>
            <a:off x="4141489" y="914399"/>
            <a:ext cx="7960680" cy="582069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F22D670-2FED-044E-671F-98D5138688B5}"/>
              </a:ext>
            </a:extLst>
          </p:cNvPr>
          <p:cNvSpPr txBox="1"/>
          <p:nvPr/>
        </p:nvSpPr>
        <p:spPr>
          <a:xfrm>
            <a:off x="1061705" y="197909"/>
            <a:ext cx="1006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Experience Journey : Kwan </a:t>
            </a:r>
            <a:r>
              <a:rPr lang="en-CA" altLang="zh-HK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Lin</a:t>
            </a:r>
            <a:r>
              <a:rPr lang="en-CA" altLang="zh-HK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&amp; APAC Management Team in Spread Taiwan</a:t>
            </a:r>
            <a:endParaRPr lang="zh-HK" alt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9B89C28-EAD5-C4F9-2FD9-7AF9C73BD5BE}"/>
              </a:ext>
            </a:extLst>
          </p:cNvPr>
          <p:cNvSpPr txBox="1"/>
          <p:nvPr/>
        </p:nvSpPr>
        <p:spPr>
          <a:xfrm>
            <a:off x="552560" y="1747297"/>
            <a:ext cx="3298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4400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Phase Three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DDBFA75-DB82-A66D-2FFC-30CC935FD829}"/>
              </a:ext>
            </a:extLst>
          </p:cNvPr>
          <p:cNvSpPr txBox="1"/>
          <p:nvPr/>
        </p:nvSpPr>
        <p:spPr>
          <a:xfrm>
            <a:off x="654964" y="2848508"/>
            <a:ext cx="29569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Introduce Spread’s </a:t>
            </a:r>
          </a:p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Core Competence</a:t>
            </a:r>
          </a:p>
          <a:p>
            <a:pPr algn="ctr"/>
            <a:endParaRPr lang="en-CA" altLang="zh-HK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“Real-Time”</a:t>
            </a:r>
          </a:p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&amp; </a:t>
            </a:r>
          </a:p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“Data-Driven”</a:t>
            </a:r>
          </a:p>
          <a:p>
            <a:pPr algn="ctr"/>
            <a:endParaRPr lang="en-CA" altLang="zh-HK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en-CA" altLang="zh-HK" sz="3200" b="1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Digital Twin</a:t>
            </a:r>
            <a:endParaRPr lang="zh-HK" altLang="en-US" sz="3200" b="1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9"/>
    </mc:Choice>
    <mc:Fallback xmlns="">
      <p:transition spd="slow" advTm="7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2CEFAD5-CDE7-7681-C610-86D232DE8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837" y="757084"/>
            <a:ext cx="7981223" cy="589935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6312865-D4DF-009A-C3C3-CCF39F02E270}"/>
              </a:ext>
            </a:extLst>
          </p:cNvPr>
          <p:cNvSpPr/>
          <p:nvPr/>
        </p:nvSpPr>
        <p:spPr>
          <a:xfrm>
            <a:off x="111604" y="757084"/>
            <a:ext cx="3935588" cy="58993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F3B77CC-8847-B5B6-F3CD-059ABCFF46D6}"/>
              </a:ext>
            </a:extLst>
          </p:cNvPr>
          <p:cNvSpPr txBox="1"/>
          <p:nvPr/>
        </p:nvSpPr>
        <p:spPr>
          <a:xfrm>
            <a:off x="468594" y="181458"/>
            <a:ext cx="112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Heilind &amp; Spread Collaboration for </a:t>
            </a:r>
            <a:r>
              <a:rPr lang="en-CA" altLang="zh-HK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Supermicro</a:t>
            </a:r>
            <a:r>
              <a:rPr lang="en-CA" altLang="zh-HK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&amp; Amphenol Introduction in Taiwan</a:t>
            </a:r>
            <a:endParaRPr lang="zh-HK" alt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D18BF6F-749C-3C79-D665-D311538DF146}"/>
              </a:ext>
            </a:extLst>
          </p:cNvPr>
          <p:cNvSpPr txBox="1"/>
          <p:nvPr/>
        </p:nvSpPr>
        <p:spPr>
          <a:xfrm>
            <a:off x="623294" y="1747297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sz="4400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Phase Four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DAEC220-2DBF-2FB2-21A5-BFCF7842212F}"/>
              </a:ext>
            </a:extLst>
          </p:cNvPr>
          <p:cNvSpPr txBox="1"/>
          <p:nvPr/>
        </p:nvSpPr>
        <p:spPr>
          <a:xfrm>
            <a:off x="157337" y="3340092"/>
            <a:ext cx="3844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Peter Liu &amp; Supermicro</a:t>
            </a:r>
          </a:p>
          <a:p>
            <a:pPr algn="ctr"/>
            <a:r>
              <a:rPr lang="en-CA" altLang="zh-HK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New Business Introduction</a:t>
            </a:r>
          </a:p>
          <a:p>
            <a:pPr algn="ctr"/>
            <a:endParaRPr lang="zh-HK" altLang="en-US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F9083F8-B8F5-4A80-CC35-49F8B5DA0DD1}"/>
              </a:ext>
            </a:extLst>
          </p:cNvPr>
          <p:cNvSpPr txBox="1"/>
          <p:nvPr/>
        </p:nvSpPr>
        <p:spPr>
          <a:xfrm>
            <a:off x="1479297" y="6287105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HK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2024/June</a:t>
            </a:r>
            <a:endParaRPr lang="zh-HK" alt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89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3"/>
    </mc:Choice>
    <mc:Fallback xmlns="">
      <p:transition spd="slow" advTm="6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209</Words>
  <Application>Microsoft Office PowerPoint</Application>
  <PresentationFormat>宽屏</PresentationFormat>
  <Paragraphs>66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  <vt:variant>
        <vt:lpstr>自定义放映</vt:lpstr>
      </vt:variant>
      <vt:variant>
        <vt:i4>1</vt:i4>
      </vt:variant>
    </vt:vector>
  </HeadingPairs>
  <TitlesOfParts>
    <vt:vector size="18" baseType="lpstr">
      <vt:lpstr>Microsoft YaHei Light</vt:lpstr>
      <vt:lpstr>Microsoft YaHei UI</vt:lpstr>
      <vt:lpstr>Aptos</vt:lpstr>
      <vt:lpstr>Aptos Display</vt:lpstr>
      <vt:lpstr>Arial</vt:lpstr>
      <vt:lpstr>Office 佈景主題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自訂放映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I-Hsueh Chao</dc:creator>
  <cp:lastModifiedBy>晓飞 冯</cp:lastModifiedBy>
  <cp:revision>43</cp:revision>
  <dcterms:created xsi:type="dcterms:W3CDTF">2024-07-15T03:44:48Z</dcterms:created>
  <dcterms:modified xsi:type="dcterms:W3CDTF">2024-07-16T00:42:12Z</dcterms:modified>
</cp:coreProperties>
</file>